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61" r:id="rId3"/>
    <p:sldId id="265" r:id="rId4"/>
    <p:sldId id="258" r:id="rId5"/>
    <p:sldId id="298" r:id="rId6"/>
    <p:sldId id="267" r:id="rId7"/>
    <p:sldId id="279" r:id="rId8"/>
    <p:sldId id="292" r:id="rId9"/>
    <p:sldId id="293" r:id="rId10"/>
    <p:sldId id="302" r:id="rId11"/>
    <p:sldId id="299" r:id="rId12"/>
    <p:sldId id="281" r:id="rId13"/>
    <p:sldId id="278" r:id="rId14"/>
    <p:sldId id="300" r:id="rId15"/>
    <p:sldId id="266" r:id="rId16"/>
    <p:sldId id="269" r:id="rId17"/>
    <p:sldId id="270" r:id="rId18"/>
    <p:sldId id="271" r:id="rId19"/>
    <p:sldId id="291" r:id="rId20"/>
    <p:sldId id="285" r:id="rId21"/>
    <p:sldId id="308" r:id="rId22"/>
    <p:sldId id="303" r:id="rId23"/>
    <p:sldId id="286" r:id="rId24"/>
    <p:sldId id="287" r:id="rId25"/>
    <p:sldId id="272" r:id="rId26"/>
    <p:sldId id="268" r:id="rId27"/>
    <p:sldId id="296" r:id="rId28"/>
    <p:sldId id="304" r:id="rId29"/>
    <p:sldId id="305" r:id="rId30"/>
    <p:sldId id="307" r:id="rId31"/>
    <p:sldId id="306" r:id="rId32"/>
    <p:sldId id="294" r:id="rId33"/>
    <p:sldId id="288" r:id="rId34"/>
    <p:sldId id="289" r:id="rId35"/>
    <p:sldId id="290" r:id="rId36"/>
    <p:sldId id="295" r:id="rId37"/>
    <p:sldId id="275" r:id="rId38"/>
    <p:sldId id="276" r:id="rId39"/>
    <p:sldId id="277" r:id="rId40"/>
    <p:sldId id="30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CD4B"/>
    <a:srgbClr val="F2AA84"/>
    <a:srgbClr val="4BD0FF"/>
    <a:srgbClr val="BC0000"/>
    <a:srgbClr val="FBE8A3"/>
    <a:srgbClr val="8ED973"/>
    <a:srgbClr val="1D85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D96726-275E-4AE7-894F-A223ED119122}" v="1847" dt="2024-06-20T09:36:01.8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758" autoAdjust="0"/>
  </p:normalViewPr>
  <p:slideViewPr>
    <p:cSldViewPr snapToGrid="0">
      <p:cViewPr varScale="1">
        <p:scale>
          <a:sx n="53" d="100"/>
          <a:sy n="53" d="100"/>
        </p:scale>
        <p:origin x="117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3635A5-3332-40EB-A296-42CF7E554B7A}" type="datetimeFigureOut">
              <a:rPr lang="en-GB" smtClean="0"/>
              <a:t>20/06/2024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F6E392-B1E9-4F6C-BD78-A2EFEFC99C48}" type="slidenum">
              <a:rPr lang="en-GB" smtClean="0"/>
              <a:t>‹#›</a:t>
            </a:fld>
            <a:endParaRPr lang="en-GB"/>
          </a:p>
        </p:txBody>
      </p:sp>
    </p:spTree>
    <p:extLst>
      <p:ext uri="{BB962C8B-B14F-4D97-AF65-F5344CB8AC3E}">
        <p14:creationId xmlns:p14="http://schemas.microsoft.com/office/powerpoint/2010/main" val="3544069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游明朝" panose="02020400000000000000" pitchFamily="18" charset="-128"/>
              </a:rPr>
              <a:t>The most used existing diagnosis methods are ECG</a:t>
            </a:r>
          </a:p>
          <a:p>
            <a:r>
              <a:rPr lang="en-GB" sz="1800" dirty="0">
                <a:effectLst/>
                <a:latin typeface="Calibri" panose="020F0502020204030204" pitchFamily="34" charset="0"/>
                <a:ea typeface="游明朝" panose="02020400000000000000" pitchFamily="18" charset="-128"/>
              </a:rPr>
              <a:t>Therefore, </a:t>
            </a:r>
            <a:r>
              <a:rPr lang="en-GB" sz="1800" dirty="0" err="1">
                <a:effectLst/>
                <a:latin typeface="Calibri" panose="020F0502020204030204" pitchFamily="34" charset="0"/>
                <a:ea typeface="游明朝" panose="02020400000000000000" pitchFamily="18" charset="-128"/>
              </a:rPr>
              <a:t>pcg</a:t>
            </a:r>
            <a:r>
              <a:rPr lang="en-GB" sz="1800">
                <a:effectLst/>
                <a:latin typeface="Calibri" panose="020F0502020204030204" pitchFamily="34" charset="0"/>
                <a:ea typeface="游明朝" panose="02020400000000000000" pitchFamily="18" charset="-128"/>
              </a:rPr>
              <a:t> which </a:t>
            </a:r>
            <a:r>
              <a:rPr lang="en-GB" sz="1800" dirty="0">
                <a:effectLst/>
                <a:latin typeface="Calibri" panose="020F0502020204030204" pitchFamily="34" charset="0"/>
                <a:ea typeface="游明朝" panose="02020400000000000000" pitchFamily="18" charset="-128"/>
              </a:rPr>
              <a:t>overcomes </a:t>
            </a:r>
            <a:r>
              <a:rPr lang="en-GB" sz="1800">
                <a:effectLst/>
                <a:latin typeface="Calibri" panose="020F0502020204030204" pitchFamily="34" charset="0"/>
                <a:ea typeface="游明朝" panose="02020400000000000000" pitchFamily="18" charset="-128"/>
              </a:rPr>
              <a:t>these challenges </a:t>
            </a:r>
            <a:r>
              <a:rPr lang="en-GB" sz="1200">
                <a:effectLst/>
                <a:latin typeface="Calibri" panose="020F0502020204030204" pitchFamily="34" charset="0"/>
                <a:ea typeface="游明朝" panose="02020400000000000000" pitchFamily="18" charset="-128"/>
              </a:rPr>
              <a:t>was identified as a promising alternative </a:t>
            </a:r>
            <a:endParaRPr lang="en-GB" dirty="0"/>
          </a:p>
        </p:txBody>
      </p:sp>
      <p:sp>
        <p:nvSpPr>
          <p:cNvPr id="4" name="Slide Number Placeholder 3"/>
          <p:cNvSpPr>
            <a:spLocks noGrp="1"/>
          </p:cNvSpPr>
          <p:nvPr>
            <p:ph type="sldNum" sz="quarter" idx="5"/>
          </p:nvPr>
        </p:nvSpPr>
        <p:spPr/>
        <p:txBody>
          <a:bodyPr/>
          <a:lstStyle/>
          <a:p>
            <a:fld id="{DBF6E392-B1E9-4F6C-BD78-A2EFEFC99C48}" type="slidenum">
              <a:rPr lang="en-GB" smtClean="0"/>
              <a:t>2</a:t>
            </a:fld>
            <a:endParaRPr lang="en-GB"/>
          </a:p>
        </p:txBody>
      </p:sp>
    </p:spTree>
    <p:extLst>
      <p:ext uri="{BB962C8B-B14F-4D97-AF65-F5344CB8AC3E}">
        <p14:creationId xmlns:p14="http://schemas.microsoft.com/office/powerpoint/2010/main" val="4066354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游明朝" panose="02020400000000000000" pitchFamily="18" charset="-128"/>
              </a:rPr>
              <a:t>In this example, recordings were achieved in a busy café. It demonstrates how the waveform denoised using DSS is much clearer than others. Despite the heart sounds being not identifiable in the primary signal, s1 and s2 are clearly visible in the DSS waveform. </a:t>
            </a:r>
            <a:endParaRPr lang="en-GB" sz="1800" kern="100" dirty="0">
              <a:effectLst/>
              <a:latin typeface="Calibri" panose="020F0502020204030204" pitchFamily="34" charset="0"/>
              <a:ea typeface="Batang" panose="02030600000101010101" pitchFamily="18" charset="-127"/>
            </a:endParaRPr>
          </a:p>
          <a:p>
            <a:endParaRPr lang="en-GB" dirty="0"/>
          </a:p>
        </p:txBody>
      </p:sp>
      <p:sp>
        <p:nvSpPr>
          <p:cNvPr id="4" name="Slide Number Placeholder 3"/>
          <p:cNvSpPr>
            <a:spLocks noGrp="1"/>
          </p:cNvSpPr>
          <p:nvPr>
            <p:ph type="sldNum" sz="quarter" idx="5"/>
          </p:nvPr>
        </p:nvSpPr>
        <p:spPr/>
        <p:txBody>
          <a:bodyPr/>
          <a:lstStyle/>
          <a:p>
            <a:fld id="{DBF6E392-B1E9-4F6C-BD78-A2EFEFC99C48}" type="slidenum">
              <a:rPr lang="en-GB" smtClean="0"/>
              <a:t>16</a:t>
            </a:fld>
            <a:endParaRPr lang="en-GB"/>
          </a:p>
        </p:txBody>
      </p:sp>
    </p:spTree>
    <p:extLst>
      <p:ext uri="{BB962C8B-B14F-4D97-AF65-F5344CB8AC3E}">
        <p14:creationId xmlns:p14="http://schemas.microsoft.com/office/powerpoint/2010/main" val="1762684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游明朝" panose="02020400000000000000" pitchFamily="18" charset="-128"/>
              </a:rPr>
              <a:t>The </a:t>
            </a:r>
            <a:r>
              <a:rPr lang="en-GB" sz="1800" kern="100" dirty="0" err="1">
                <a:effectLst/>
                <a:latin typeface="Calibri" panose="020F0502020204030204" pitchFamily="34" charset="0"/>
                <a:ea typeface="游明朝" panose="02020400000000000000" pitchFamily="18" charset="-128"/>
              </a:rPr>
              <a:t>fhs</a:t>
            </a:r>
            <a:r>
              <a:rPr lang="en-GB" sz="1800" kern="100" dirty="0">
                <a:effectLst/>
                <a:latin typeface="Calibri" panose="020F0502020204030204" pitchFamily="34" charset="0"/>
                <a:ea typeface="游明朝" panose="02020400000000000000" pitchFamily="18" charset="-128"/>
              </a:rPr>
              <a:t> were correctly identified, as indicated by the red circles, as well as the start and end boundaries indicated by the blue and green circles. However, a slight time misalignment of the </a:t>
            </a:r>
            <a:r>
              <a:rPr lang="en-GB" sz="1800" kern="100" dirty="0" err="1">
                <a:effectLst/>
                <a:latin typeface="Calibri" panose="020F0502020204030204" pitchFamily="34" charset="0"/>
                <a:ea typeface="游明朝" panose="02020400000000000000" pitchFamily="18" charset="-128"/>
              </a:rPr>
              <a:t>fhs</a:t>
            </a:r>
            <a:r>
              <a:rPr lang="en-GB" sz="1800" kern="100" dirty="0">
                <a:effectLst/>
                <a:latin typeface="Calibri" panose="020F0502020204030204" pitchFamily="34" charset="0"/>
                <a:ea typeface="游明朝" panose="02020400000000000000" pitchFamily="18" charset="-128"/>
              </a:rPr>
              <a:t> was observed,  which was rectified after applying peak correction. The circles align with the maxima of the </a:t>
            </a:r>
            <a:r>
              <a:rPr lang="en-GB" sz="1800" kern="100" dirty="0" err="1">
                <a:effectLst/>
                <a:latin typeface="Calibri" panose="020F0502020204030204" pitchFamily="34" charset="0"/>
                <a:ea typeface="游明朝" panose="02020400000000000000" pitchFamily="18" charset="-128"/>
              </a:rPr>
              <a:t>fhs</a:t>
            </a:r>
            <a:r>
              <a:rPr lang="en-GB" sz="1800" kern="100" dirty="0">
                <a:effectLst/>
                <a:latin typeface="Calibri" panose="020F0502020204030204" pitchFamily="34" charset="0"/>
                <a:ea typeface="游明朝" panose="02020400000000000000" pitchFamily="18" charset="-128"/>
              </a:rPr>
              <a:t>. </a:t>
            </a:r>
            <a:endParaRPr lang="en-GB" sz="1800" kern="100" dirty="0">
              <a:effectLst/>
              <a:latin typeface="Calibri" panose="020F0502020204030204" pitchFamily="34" charset="0"/>
              <a:ea typeface="Batang" panose="02030600000101010101" pitchFamily="18" charset="-127"/>
            </a:endParaRPr>
          </a:p>
          <a:p>
            <a:endParaRPr lang="en-GB" dirty="0"/>
          </a:p>
        </p:txBody>
      </p:sp>
      <p:sp>
        <p:nvSpPr>
          <p:cNvPr id="4" name="Slide Number Placeholder 3"/>
          <p:cNvSpPr>
            <a:spLocks noGrp="1"/>
          </p:cNvSpPr>
          <p:nvPr>
            <p:ph type="sldNum" sz="quarter" idx="5"/>
          </p:nvPr>
        </p:nvSpPr>
        <p:spPr/>
        <p:txBody>
          <a:bodyPr/>
          <a:lstStyle/>
          <a:p>
            <a:fld id="{DBF6E392-B1E9-4F6C-BD78-A2EFEFC99C48}" type="slidenum">
              <a:rPr lang="en-GB" smtClean="0"/>
              <a:t>17</a:t>
            </a:fld>
            <a:endParaRPr lang="en-GB"/>
          </a:p>
        </p:txBody>
      </p:sp>
    </p:spTree>
    <p:extLst>
      <p:ext uri="{BB962C8B-B14F-4D97-AF65-F5344CB8AC3E}">
        <p14:creationId xmlns:p14="http://schemas.microsoft.com/office/powerpoint/2010/main" val="1429862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游明朝" panose="02020400000000000000" pitchFamily="18" charset="-128"/>
              </a:rPr>
              <a:t>Peak conditioning to identify any missed peaks and remove false peaks was then applied during a second pass of the segmentation. A low amplitude s2 which was missed during the first pass is now identified as a candidate peak, while an extra peak due to an artefact is now suggested to be removed.</a:t>
            </a:r>
            <a:endParaRPr lang="en-GB" sz="1800" kern="100" dirty="0">
              <a:effectLst/>
              <a:latin typeface="Calibri" panose="020F0502020204030204" pitchFamily="34" charset="0"/>
              <a:ea typeface="Batang" panose="02030600000101010101" pitchFamily="18" charset="-127"/>
            </a:endParaRPr>
          </a:p>
          <a:p>
            <a:endParaRPr lang="en-GB" dirty="0"/>
          </a:p>
        </p:txBody>
      </p:sp>
      <p:sp>
        <p:nvSpPr>
          <p:cNvPr id="4" name="Slide Number Placeholder 3"/>
          <p:cNvSpPr>
            <a:spLocks noGrp="1"/>
          </p:cNvSpPr>
          <p:nvPr>
            <p:ph type="sldNum" sz="quarter" idx="5"/>
          </p:nvPr>
        </p:nvSpPr>
        <p:spPr/>
        <p:txBody>
          <a:bodyPr/>
          <a:lstStyle/>
          <a:p>
            <a:fld id="{DBF6E392-B1E9-4F6C-BD78-A2EFEFC99C48}" type="slidenum">
              <a:rPr lang="en-GB" smtClean="0"/>
              <a:t>18</a:t>
            </a:fld>
            <a:endParaRPr lang="en-GB"/>
          </a:p>
        </p:txBody>
      </p:sp>
    </p:spTree>
    <p:extLst>
      <p:ext uri="{BB962C8B-B14F-4D97-AF65-F5344CB8AC3E}">
        <p14:creationId xmlns:p14="http://schemas.microsoft.com/office/powerpoint/2010/main" val="24540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游明朝" panose="02020400000000000000" pitchFamily="18" charset="-128"/>
              </a:rPr>
              <a:t>Finally, the segmentation performance was measured using these four metrics. In general, the start and end boundaries are better identified that the peaks as indicated by the higher average and peak conditioning  improves the performance by 27%. </a:t>
            </a:r>
            <a:endParaRPr lang="en-GB" sz="1800" kern="100" dirty="0">
              <a:effectLst/>
              <a:latin typeface="Calibri" panose="020F0502020204030204" pitchFamily="34" charset="0"/>
              <a:ea typeface="Batang" panose="02030600000101010101" pitchFamily="18" charset="-127"/>
            </a:endParaRPr>
          </a:p>
          <a:p>
            <a:endParaRPr lang="en-GB" dirty="0"/>
          </a:p>
        </p:txBody>
      </p:sp>
      <p:sp>
        <p:nvSpPr>
          <p:cNvPr id="4" name="Slide Number Placeholder 3"/>
          <p:cNvSpPr>
            <a:spLocks noGrp="1"/>
          </p:cNvSpPr>
          <p:nvPr>
            <p:ph type="sldNum" sz="quarter" idx="5"/>
          </p:nvPr>
        </p:nvSpPr>
        <p:spPr/>
        <p:txBody>
          <a:bodyPr/>
          <a:lstStyle/>
          <a:p>
            <a:fld id="{DBF6E392-B1E9-4F6C-BD78-A2EFEFC99C48}" type="slidenum">
              <a:rPr lang="en-GB" smtClean="0"/>
              <a:t>19</a:t>
            </a:fld>
            <a:endParaRPr lang="en-GB"/>
          </a:p>
        </p:txBody>
      </p:sp>
    </p:spTree>
    <p:extLst>
      <p:ext uri="{BB962C8B-B14F-4D97-AF65-F5344CB8AC3E}">
        <p14:creationId xmlns:p14="http://schemas.microsoft.com/office/powerpoint/2010/main" val="33684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kern="100" dirty="0">
                <a:effectLst/>
                <a:latin typeface="Calibri" panose="020F0502020204030204" pitchFamily="34" charset="0"/>
                <a:ea typeface="游明朝" panose="02020400000000000000" pitchFamily="18" charset="-128"/>
              </a:rPr>
              <a:t>This is especially important with small amplitude heart sounds or murmurs, which are indicators of cardiac pathologies as heavy attenuation of murmurs might lead to misdiagnosis.</a:t>
            </a:r>
            <a:endParaRPr lang="en-GB" sz="1800" kern="100" dirty="0">
              <a:effectLst/>
              <a:latin typeface="Calibri" panose="020F0502020204030204" pitchFamily="34" charset="0"/>
              <a:ea typeface="Batang" panose="02030600000101010101" pitchFamily="18" charset="-127"/>
            </a:endParaRPr>
          </a:p>
          <a:p>
            <a:pPr algn="just">
              <a:lnSpc>
                <a:spcPct val="107000"/>
              </a:lnSpc>
              <a:spcAft>
                <a:spcPts val="800"/>
              </a:spcAft>
            </a:pPr>
            <a:r>
              <a:rPr lang="en-GB" sz="1800" kern="100" dirty="0">
                <a:effectLst/>
                <a:latin typeface="Calibri" panose="020F0502020204030204" pitchFamily="34" charset="0"/>
                <a:ea typeface="Batang" panose="02030600000101010101" pitchFamily="18" charset="-127"/>
              </a:rPr>
              <a:t>To further refine the selection of λ, we </a:t>
            </a:r>
            <a:r>
              <a:rPr lang="en-GB" sz="1800" kern="100" dirty="0">
                <a:effectLst/>
                <a:latin typeface="Calibri" panose="020F0502020204030204" pitchFamily="34" charset="0"/>
                <a:ea typeface="游明朝" panose="02020400000000000000" pitchFamily="18" charset="-128"/>
              </a:rPr>
              <a:t>can </a:t>
            </a:r>
            <a:r>
              <a:rPr lang="en-GB" sz="1800" kern="100" dirty="0">
                <a:effectLst/>
                <a:latin typeface="Calibri" panose="020F0502020204030204" pitchFamily="34" charset="0"/>
                <a:ea typeface="Batang" panose="02030600000101010101" pitchFamily="18" charset="-127"/>
              </a:rPr>
              <a:t>tun</a:t>
            </a:r>
            <a:r>
              <a:rPr lang="en-GB" sz="1800" kern="100" dirty="0">
                <a:effectLst/>
                <a:latin typeface="Calibri" panose="020F0502020204030204" pitchFamily="34" charset="0"/>
                <a:ea typeface="游明朝" panose="02020400000000000000" pitchFamily="18" charset="-128"/>
              </a:rPr>
              <a:t>e </a:t>
            </a:r>
            <a:r>
              <a:rPr lang="en-GB" sz="1800" kern="100" dirty="0">
                <a:effectLst/>
                <a:latin typeface="Calibri" panose="020F0502020204030204" pitchFamily="34" charset="0"/>
                <a:ea typeface="Batang" panose="02030600000101010101" pitchFamily="18" charset="-127"/>
              </a:rPr>
              <a:t>it based on denoising HS contaminated with everyday noise sources instead of solely relying on WGN. </a:t>
            </a:r>
            <a:r>
              <a:rPr lang="en-GB" sz="1800" kern="100" dirty="0">
                <a:effectLst/>
                <a:latin typeface="Calibri" panose="020F0502020204030204" pitchFamily="34" charset="0"/>
                <a:ea typeface="游明朝" panose="02020400000000000000" pitchFamily="18" charset="-128"/>
              </a:rPr>
              <a:t>  </a:t>
            </a:r>
            <a:endParaRPr lang="en-GB" sz="1800" kern="100" dirty="0">
              <a:effectLst/>
              <a:latin typeface="Calibri" panose="020F0502020204030204" pitchFamily="34" charset="0"/>
              <a:ea typeface="Batang" panose="02030600000101010101" pitchFamily="18" charset="-127"/>
            </a:endParaRPr>
          </a:p>
          <a:p>
            <a:pPr algn="just">
              <a:lnSpc>
                <a:spcPct val="107000"/>
              </a:lnSpc>
              <a:spcAft>
                <a:spcPts val="800"/>
              </a:spcAft>
            </a:pPr>
            <a:r>
              <a:rPr lang="en-GB" sz="1800" kern="100" dirty="0">
                <a:effectLst/>
                <a:latin typeface="Calibri" panose="020F0502020204030204" pitchFamily="34" charset="0"/>
                <a:ea typeface="游明朝" panose="02020400000000000000" pitchFamily="18" charset="-128"/>
              </a:rPr>
              <a:t>Use alternative such as the HMM which is considered to be a state of the art segmentation algorithm</a:t>
            </a:r>
            <a:endParaRPr lang="en-GB" sz="1800" kern="100" dirty="0">
              <a:effectLst/>
              <a:latin typeface="Calibri" panose="020F0502020204030204" pitchFamily="34" charset="0"/>
              <a:ea typeface="Batang" panose="02030600000101010101" pitchFamily="18" charset="-127"/>
            </a:endParaRPr>
          </a:p>
        </p:txBody>
      </p:sp>
      <p:sp>
        <p:nvSpPr>
          <p:cNvPr id="4" name="Slide Number Placeholder 3"/>
          <p:cNvSpPr>
            <a:spLocks noGrp="1"/>
          </p:cNvSpPr>
          <p:nvPr>
            <p:ph type="sldNum" sz="quarter" idx="5"/>
          </p:nvPr>
        </p:nvSpPr>
        <p:spPr/>
        <p:txBody>
          <a:bodyPr/>
          <a:lstStyle/>
          <a:p>
            <a:fld id="{DBF6E392-B1E9-4F6C-BD78-A2EFEFC99C48}" type="slidenum">
              <a:rPr lang="en-GB" smtClean="0"/>
              <a:t>20</a:t>
            </a:fld>
            <a:endParaRPr lang="en-GB"/>
          </a:p>
        </p:txBody>
      </p:sp>
    </p:spTree>
    <p:extLst>
      <p:ext uri="{BB962C8B-B14F-4D97-AF65-F5344CB8AC3E}">
        <p14:creationId xmlns:p14="http://schemas.microsoft.com/office/powerpoint/2010/main" val="2964295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BF6E392-B1E9-4F6C-BD78-A2EFEFC99C48}" type="slidenum">
              <a:rPr lang="en-GB" smtClean="0"/>
              <a:t>40</a:t>
            </a:fld>
            <a:endParaRPr lang="en-GB"/>
          </a:p>
        </p:txBody>
      </p:sp>
    </p:spTree>
    <p:extLst>
      <p:ext uri="{BB962C8B-B14F-4D97-AF65-F5344CB8AC3E}">
        <p14:creationId xmlns:p14="http://schemas.microsoft.com/office/powerpoint/2010/main" val="3388951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More specifically ‘dual-sensor’</a:t>
            </a:r>
          </a:p>
        </p:txBody>
      </p:sp>
      <p:sp>
        <p:nvSpPr>
          <p:cNvPr id="4" name="Slide Number Placeholder 3"/>
          <p:cNvSpPr>
            <a:spLocks noGrp="1"/>
          </p:cNvSpPr>
          <p:nvPr>
            <p:ph type="sldNum" sz="quarter" idx="5"/>
          </p:nvPr>
        </p:nvSpPr>
        <p:spPr/>
        <p:txBody>
          <a:bodyPr/>
          <a:lstStyle/>
          <a:p>
            <a:fld id="{DBF6E392-B1E9-4F6C-BD78-A2EFEFC99C48}" type="slidenum">
              <a:rPr lang="en-GB" smtClean="0"/>
              <a:t>3</a:t>
            </a:fld>
            <a:endParaRPr lang="en-GB"/>
          </a:p>
        </p:txBody>
      </p:sp>
    </p:spTree>
    <p:extLst>
      <p:ext uri="{BB962C8B-B14F-4D97-AF65-F5344CB8AC3E}">
        <p14:creationId xmlns:p14="http://schemas.microsoft.com/office/powerpoint/2010/main" val="798730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kern="100" dirty="0">
                <a:effectLst/>
                <a:latin typeface="Calibri" panose="020F0502020204030204" pitchFamily="34" charset="0"/>
                <a:ea typeface="游明朝" panose="02020400000000000000" pitchFamily="18" charset="-128"/>
              </a:rPr>
              <a:t>the simulated heart sounds contaminated with noise are used to tune the algorithms’ parameters. Optimal parameters are then used to denoise real world heart sounds acquired using our proposed dual sensor wearable. Two sensors are used; the primary sensors collects the noise contaminated heart sound while the reference sensor collects noise only. Denoised heart sounds are then segmented to obtain s1 s2, systole and diastole.</a:t>
            </a:r>
            <a:endParaRPr lang="en-GB" sz="1800" kern="100" dirty="0">
              <a:effectLst/>
              <a:latin typeface="Calibri" panose="020F0502020204030204" pitchFamily="34" charset="0"/>
              <a:ea typeface="Batang" panose="02030600000101010101" pitchFamily="18" charset="-127"/>
            </a:endParaRPr>
          </a:p>
        </p:txBody>
      </p:sp>
      <p:sp>
        <p:nvSpPr>
          <p:cNvPr id="4" name="Slide Number Placeholder 3"/>
          <p:cNvSpPr>
            <a:spLocks noGrp="1"/>
          </p:cNvSpPr>
          <p:nvPr>
            <p:ph type="sldNum" sz="quarter" idx="5"/>
          </p:nvPr>
        </p:nvSpPr>
        <p:spPr/>
        <p:txBody>
          <a:bodyPr/>
          <a:lstStyle/>
          <a:p>
            <a:fld id="{DBF6E392-B1E9-4F6C-BD78-A2EFEFC99C48}" type="slidenum">
              <a:rPr lang="en-GB" smtClean="0"/>
              <a:t>6</a:t>
            </a:fld>
            <a:endParaRPr lang="en-GB"/>
          </a:p>
        </p:txBody>
      </p:sp>
    </p:spTree>
    <p:extLst>
      <p:ext uri="{BB962C8B-B14F-4D97-AF65-F5344CB8AC3E}">
        <p14:creationId xmlns:p14="http://schemas.microsoft.com/office/powerpoint/2010/main" val="1008090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Such that estimated primary noise is close to the primary noise </a:t>
            </a:r>
          </a:p>
        </p:txBody>
      </p:sp>
      <p:sp>
        <p:nvSpPr>
          <p:cNvPr id="4" name="Slide Number Placeholder 3"/>
          <p:cNvSpPr>
            <a:spLocks noGrp="1"/>
          </p:cNvSpPr>
          <p:nvPr>
            <p:ph type="sldNum" sz="quarter" idx="5"/>
          </p:nvPr>
        </p:nvSpPr>
        <p:spPr/>
        <p:txBody>
          <a:bodyPr/>
          <a:lstStyle/>
          <a:p>
            <a:fld id="{DBF6E392-B1E9-4F6C-BD78-A2EFEFC99C48}" type="slidenum">
              <a:rPr lang="en-GB" smtClean="0"/>
              <a:t>8</a:t>
            </a:fld>
            <a:endParaRPr lang="en-GB"/>
          </a:p>
        </p:txBody>
      </p:sp>
    </p:spTree>
    <p:extLst>
      <p:ext uri="{BB962C8B-B14F-4D97-AF65-F5344CB8AC3E}">
        <p14:creationId xmlns:p14="http://schemas.microsoft.com/office/powerpoint/2010/main" val="1135678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product of the noisy signal spectrum and the frequency response of a spectral subtraction filter</a:t>
            </a:r>
          </a:p>
        </p:txBody>
      </p:sp>
      <p:sp>
        <p:nvSpPr>
          <p:cNvPr id="4" name="Slide Number Placeholder 3"/>
          <p:cNvSpPr>
            <a:spLocks noGrp="1"/>
          </p:cNvSpPr>
          <p:nvPr>
            <p:ph type="sldNum" sz="quarter" idx="5"/>
          </p:nvPr>
        </p:nvSpPr>
        <p:spPr/>
        <p:txBody>
          <a:bodyPr/>
          <a:lstStyle/>
          <a:p>
            <a:fld id="{DBF6E392-B1E9-4F6C-BD78-A2EFEFC99C48}" type="slidenum">
              <a:rPr lang="en-GB" smtClean="0"/>
              <a:t>10</a:t>
            </a:fld>
            <a:endParaRPr lang="en-GB"/>
          </a:p>
        </p:txBody>
      </p:sp>
    </p:spTree>
    <p:extLst>
      <p:ext uri="{BB962C8B-B14F-4D97-AF65-F5344CB8AC3E}">
        <p14:creationId xmlns:p14="http://schemas.microsoft.com/office/powerpoint/2010/main" val="3325722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product of the noisy signal spectrum and the frequency response of a spectral subtraction filter</a:t>
            </a:r>
          </a:p>
        </p:txBody>
      </p:sp>
      <p:sp>
        <p:nvSpPr>
          <p:cNvPr id="4" name="Slide Number Placeholder 3"/>
          <p:cNvSpPr>
            <a:spLocks noGrp="1"/>
          </p:cNvSpPr>
          <p:nvPr>
            <p:ph type="sldNum" sz="quarter" idx="5"/>
          </p:nvPr>
        </p:nvSpPr>
        <p:spPr/>
        <p:txBody>
          <a:bodyPr/>
          <a:lstStyle/>
          <a:p>
            <a:fld id="{DBF6E392-B1E9-4F6C-BD78-A2EFEFC99C48}" type="slidenum">
              <a:rPr lang="en-GB" smtClean="0"/>
              <a:t>11</a:t>
            </a:fld>
            <a:endParaRPr lang="en-GB"/>
          </a:p>
        </p:txBody>
      </p:sp>
    </p:spTree>
    <p:extLst>
      <p:ext uri="{BB962C8B-B14F-4D97-AF65-F5344CB8AC3E}">
        <p14:creationId xmlns:p14="http://schemas.microsoft.com/office/powerpoint/2010/main" val="314883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BF6E392-B1E9-4F6C-BD78-A2EFEFC99C48}" type="slidenum">
              <a:rPr lang="en-GB" smtClean="0"/>
              <a:t>12</a:t>
            </a:fld>
            <a:endParaRPr lang="en-GB"/>
          </a:p>
        </p:txBody>
      </p:sp>
    </p:spTree>
    <p:extLst>
      <p:ext uri="{BB962C8B-B14F-4D97-AF65-F5344CB8AC3E}">
        <p14:creationId xmlns:p14="http://schemas.microsoft.com/office/powerpoint/2010/main" val="1965331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游明朝" panose="02020400000000000000" pitchFamily="18" charset="-128"/>
              </a:rPr>
              <a:t>Here are the plots of the simulation of the noisy heart sounds in blue, the original clean heart sound in red and the denoised heart sound in yellow. The performance measurement metrics, the MSPE and SI-SDR were used to identify the optimal lambda. The lower the MSPE and the higher the SISDR the better the performance, and the highest performance was measured with lambda = 1. As you can see, small lambda results in a noisy denoised waveform but large lambda results in the attenuation of the S2. Therefore, there is a trade off between effective…</a:t>
            </a:r>
            <a:endParaRPr lang="en-GB" sz="1800" kern="100" dirty="0">
              <a:effectLst/>
              <a:latin typeface="Calibri" panose="020F0502020204030204" pitchFamily="34" charset="0"/>
              <a:ea typeface="Batang" panose="02030600000101010101" pitchFamily="18" charset="-127"/>
            </a:endParaRPr>
          </a:p>
          <a:p>
            <a:endParaRPr lang="en-GB" dirty="0"/>
          </a:p>
        </p:txBody>
      </p:sp>
      <p:sp>
        <p:nvSpPr>
          <p:cNvPr id="4" name="Slide Number Placeholder 3"/>
          <p:cNvSpPr>
            <a:spLocks noGrp="1"/>
          </p:cNvSpPr>
          <p:nvPr>
            <p:ph type="sldNum" sz="quarter" idx="5"/>
          </p:nvPr>
        </p:nvSpPr>
        <p:spPr/>
        <p:txBody>
          <a:bodyPr/>
          <a:lstStyle/>
          <a:p>
            <a:fld id="{DBF6E392-B1E9-4F6C-BD78-A2EFEFC99C48}" type="slidenum">
              <a:rPr lang="en-GB" smtClean="0"/>
              <a:t>14</a:t>
            </a:fld>
            <a:endParaRPr lang="en-GB"/>
          </a:p>
        </p:txBody>
      </p:sp>
    </p:spTree>
    <p:extLst>
      <p:ext uri="{BB962C8B-B14F-4D97-AF65-F5344CB8AC3E}">
        <p14:creationId xmlns:p14="http://schemas.microsoft.com/office/powerpoint/2010/main" val="2142370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kern="100" dirty="0">
                <a:effectLst/>
                <a:latin typeface="Calibri" panose="020F0502020204030204" pitchFamily="34" charset="0"/>
                <a:ea typeface="游明朝" panose="02020400000000000000" pitchFamily="18" charset="-128"/>
              </a:rPr>
              <a:t>Heart sounds from a total of 11 participants were acquired in environments contaminated with 7 noise sources. The </a:t>
            </a:r>
            <a:r>
              <a:rPr lang="en-GB" sz="1800" kern="100" dirty="0" err="1">
                <a:effectLst/>
                <a:latin typeface="Calibri" panose="020F0502020204030204" pitchFamily="34" charset="0"/>
                <a:ea typeface="游明朝" panose="02020400000000000000" pitchFamily="18" charset="-128"/>
              </a:rPr>
              <a:t>si-sdr</a:t>
            </a:r>
            <a:r>
              <a:rPr lang="en-GB" sz="1800" kern="100" dirty="0">
                <a:effectLst/>
                <a:latin typeface="Calibri" panose="020F0502020204030204" pitchFamily="34" charset="0"/>
                <a:ea typeface="游明朝" panose="02020400000000000000" pitchFamily="18" charset="-128"/>
              </a:rPr>
              <a:t> gain, which measures how much the denoising improved the signal quality was used to measure the performance of all algorithms. LMS and NLMS are two implementations of the ANC. On average, DSS outperforms other algorithms as indicated by the green arrows. Specifically, it outperforms on average the other algorithms by 45%. However, as you can see at the red arrow, DSS is outperformed with the body movement noise. This can be explained by some cases where the noise recorded by the primary and reference sensors were not correlated.  </a:t>
            </a:r>
            <a:endParaRPr lang="en-GB" sz="1800" kern="100" dirty="0">
              <a:effectLst/>
              <a:latin typeface="Calibri" panose="020F0502020204030204" pitchFamily="34" charset="0"/>
              <a:ea typeface="Batang" panose="02030600000101010101" pitchFamily="18" charset="-127"/>
            </a:endParaRPr>
          </a:p>
        </p:txBody>
      </p:sp>
      <p:sp>
        <p:nvSpPr>
          <p:cNvPr id="4" name="Slide Number Placeholder 3"/>
          <p:cNvSpPr>
            <a:spLocks noGrp="1"/>
          </p:cNvSpPr>
          <p:nvPr>
            <p:ph type="sldNum" sz="quarter" idx="5"/>
          </p:nvPr>
        </p:nvSpPr>
        <p:spPr/>
        <p:txBody>
          <a:bodyPr/>
          <a:lstStyle/>
          <a:p>
            <a:fld id="{DBF6E392-B1E9-4F6C-BD78-A2EFEFC99C48}" type="slidenum">
              <a:rPr lang="en-GB" smtClean="0"/>
              <a:t>15</a:t>
            </a:fld>
            <a:endParaRPr lang="en-GB"/>
          </a:p>
        </p:txBody>
      </p:sp>
    </p:spTree>
    <p:extLst>
      <p:ext uri="{BB962C8B-B14F-4D97-AF65-F5344CB8AC3E}">
        <p14:creationId xmlns:p14="http://schemas.microsoft.com/office/powerpoint/2010/main" val="3604267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39890-3DA6-0900-699B-E0D4ED863F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F247748-7FBA-EF16-D876-D186FA813D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E0A8030-0265-A065-8854-6017B196CD27}"/>
              </a:ext>
            </a:extLst>
          </p:cNvPr>
          <p:cNvSpPr>
            <a:spLocks noGrp="1"/>
          </p:cNvSpPr>
          <p:nvPr>
            <p:ph type="dt" sz="half" idx="10"/>
          </p:nvPr>
        </p:nvSpPr>
        <p:spPr/>
        <p:txBody>
          <a:bodyPr/>
          <a:lstStyle/>
          <a:p>
            <a:fld id="{3335FC6E-81CD-44BD-AD23-7F60ED1AADCA}" type="datetimeFigureOut">
              <a:rPr lang="en-GB" smtClean="0"/>
              <a:t>20/06/2024</a:t>
            </a:fld>
            <a:endParaRPr lang="en-GB"/>
          </a:p>
        </p:txBody>
      </p:sp>
      <p:sp>
        <p:nvSpPr>
          <p:cNvPr id="5" name="Footer Placeholder 4">
            <a:extLst>
              <a:ext uri="{FF2B5EF4-FFF2-40B4-BE49-F238E27FC236}">
                <a16:creationId xmlns:a16="http://schemas.microsoft.com/office/drawing/2014/main" id="{FDC11413-CA4E-C708-BD3B-B40B1F4E74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5D50FE3-1DBD-1814-B458-D6FF5FA9EB9E}"/>
              </a:ext>
            </a:extLst>
          </p:cNvPr>
          <p:cNvSpPr>
            <a:spLocks noGrp="1"/>
          </p:cNvSpPr>
          <p:nvPr>
            <p:ph type="sldNum" sz="quarter" idx="12"/>
          </p:nvPr>
        </p:nvSpPr>
        <p:spPr/>
        <p:txBody>
          <a:bodyPr/>
          <a:lstStyle/>
          <a:p>
            <a:fld id="{8D7451CC-254C-4F82-ABBF-E2347E5AA8AB}" type="slidenum">
              <a:rPr lang="en-GB" smtClean="0"/>
              <a:t>‹#›</a:t>
            </a:fld>
            <a:endParaRPr lang="en-GB"/>
          </a:p>
        </p:txBody>
      </p:sp>
    </p:spTree>
    <p:extLst>
      <p:ext uri="{BB962C8B-B14F-4D97-AF65-F5344CB8AC3E}">
        <p14:creationId xmlns:p14="http://schemas.microsoft.com/office/powerpoint/2010/main" val="3225488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FFC84-2EBF-5FAE-5734-53D6AB9FC00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AAAF4CE-830D-E237-6AF8-4D537858D7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C9198AF-D265-E4BB-F187-B166D0F468C0}"/>
              </a:ext>
            </a:extLst>
          </p:cNvPr>
          <p:cNvSpPr>
            <a:spLocks noGrp="1"/>
          </p:cNvSpPr>
          <p:nvPr>
            <p:ph type="dt" sz="half" idx="10"/>
          </p:nvPr>
        </p:nvSpPr>
        <p:spPr/>
        <p:txBody>
          <a:bodyPr/>
          <a:lstStyle/>
          <a:p>
            <a:fld id="{3335FC6E-81CD-44BD-AD23-7F60ED1AADCA}" type="datetimeFigureOut">
              <a:rPr lang="en-GB" smtClean="0"/>
              <a:t>20/06/2024</a:t>
            </a:fld>
            <a:endParaRPr lang="en-GB"/>
          </a:p>
        </p:txBody>
      </p:sp>
      <p:sp>
        <p:nvSpPr>
          <p:cNvPr id="5" name="Footer Placeholder 4">
            <a:extLst>
              <a:ext uri="{FF2B5EF4-FFF2-40B4-BE49-F238E27FC236}">
                <a16:creationId xmlns:a16="http://schemas.microsoft.com/office/drawing/2014/main" id="{624F0476-99D6-1A62-8EA7-BD2E032062F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3564B1-1F82-5EC8-CA28-EF9A92466807}"/>
              </a:ext>
            </a:extLst>
          </p:cNvPr>
          <p:cNvSpPr>
            <a:spLocks noGrp="1"/>
          </p:cNvSpPr>
          <p:nvPr>
            <p:ph type="sldNum" sz="quarter" idx="12"/>
          </p:nvPr>
        </p:nvSpPr>
        <p:spPr/>
        <p:txBody>
          <a:bodyPr/>
          <a:lstStyle/>
          <a:p>
            <a:fld id="{8D7451CC-254C-4F82-ABBF-E2347E5AA8AB}" type="slidenum">
              <a:rPr lang="en-GB" smtClean="0"/>
              <a:t>‹#›</a:t>
            </a:fld>
            <a:endParaRPr lang="en-GB"/>
          </a:p>
        </p:txBody>
      </p:sp>
    </p:spTree>
    <p:extLst>
      <p:ext uri="{BB962C8B-B14F-4D97-AF65-F5344CB8AC3E}">
        <p14:creationId xmlns:p14="http://schemas.microsoft.com/office/powerpoint/2010/main" val="1200179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CA6C4A-3ADD-6AD4-8216-00D6D9CB8AD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20886E0-CB2A-50A5-CE2A-B99F60DCD0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453DBD7-8C66-CC93-D89C-A73E4AE539B4}"/>
              </a:ext>
            </a:extLst>
          </p:cNvPr>
          <p:cNvSpPr>
            <a:spLocks noGrp="1"/>
          </p:cNvSpPr>
          <p:nvPr>
            <p:ph type="dt" sz="half" idx="10"/>
          </p:nvPr>
        </p:nvSpPr>
        <p:spPr/>
        <p:txBody>
          <a:bodyPr/>
          <a:lstStyle/>
          <a:p>
            <a:fld id="{3335FC6E-81CD-44BD-AD23-7F60ED1AADCA}" type="datetimeFigureOut">
              <a:rPr lang="en-GB" smtClean="0"/>
              <a:t>20/06/2024</a:t>
            </a:fld>
            <a:endParaRPr lang="en-GB"/>
          </a:p>
        </p:txBody>
      </p:sp>
      <p:sp>
        <p:nvSpPr>
          <p:cNvPr id="5" name="Footer Placeholder 4">
            <a:extLst>
              <a:ext uri="{FF2B5EF4-FFF2-40B4-BE49-F238E27FC236}">
                <a16:creationId xmlns:a16="http://schemas.microsoft.com/office/drawing/2014/main" id="{D5B0CDF8-92F3-31D1-BA74-CE58050BB38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8492024-B09F-F675-016F-5CF7059BCEA2}"/>
              </a:ext>
            </a:extLst>
          </p:cNvPr>
          <p:cNvSpPr>
            <a:spLocks noGrp="1"/>
          </p:cNvSpPr>
          <p:nvPr>
            <p:ph type="sldNum" sz="quarter" idx="12"/>
          </p:nvPr>
        </p:nvSpPr>
        <p:spPr/>
        <p:txBody>
          <a:bodyPr/>
          <a:lstStyle/>
          <a:p>
            <a:fld id="{8D7451CC-254C-4F82-ABBF-E2347E5AA8AB}" type="slidenum">
              <a:rPr lang="en-GB" smtClean="0"/>
              <a:t>‹#›</a:t>
            </a:fld>
            <a:endParaRPr lang="en-GB"/>
          </a:p>
        </p:txBody>
      </p:sp>
    </p:spTree>
    <p:extLst>
      <p:ext uri="{BB962C8B-B14F-4D97-AF65-F5344CB8AC3E}">
        <p14:creationId xmlns:p14="http://schemas.microsoft.com/office/powerpoint/2010/main" val="2891511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EC9D6-C362-9057-FEB0-1D874AFE1AB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74DB6DE-77C9-9213-4746-F145E54829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381201-DC8D-07C0-A381-E2124E5145D6}"/>
              </a:ext>
            </a:extLst>
          </p:cNvPr>
          <p:cNvSpPr>
            <a:spLocks noGrp="1"/>
          </p:cNvSpPr>
          <p:nvPr>
            <p:ph type="dt" sz="half" idx="10"/>
          </p:nvPr>
        </p:nvSpPr>
        <p:spPr/>
        <p:txBody>
          <a:bodyPr/>
          <a:lstStyle/>
          <a:p>
            <a:fld id="{3335FC6E-81CD-44BD-AD23-7F60ED1AADCA}" type="datetimeFigureOut">
              <a:rPr lang="en-GB" smtClean="0"/>
              <a:t>20/06/2024</a:t>
            </a:fld>
            <a:endParaRPr lang="en-GB"/>
          </a:p>
        </p:txBody>
      </p:sp>
      <p:sp>
        <p:nvSpPr>
          <p:cNvPr id="5" name="Footer Placeholder 4">
            <a:extLst>
              <a:ext uri="{FF2B5EF4-FFF2-40B4-BE49-F238E27FC236}">
                <a16:creationId xmlns:a16="http://schemas.microsoft.com/office/drawing/2014/main" id="{21DC979B-DECD-8CE3-F407-30A608FED49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2F646E5-6042-FB57-CC14-49526591823D}"/>
              </a:ext>
            </a:extLst>
          </p:cNvPr>
          <p:cNvSpPr>
            <a:spLocks noGrp="1"/>
          </p:cNvSpPr>
          <p:nvPr>
            <p:ph type="sldNum" sz="quarter" idx="12"/>
          </p:nvPr>
        </p:nvSpPr>
        <p:spPr/>
        <p:txBody>
          <a:bodyPr/>
          <a:lstStyle/>
          <a:p>
            <a:fld id="{8D7451CC-254C-4F82-ABBF-E2347E5AA8AB}" type="slidenum">
              <a:rPr lang="en-GB" smtClean="0"/>
              <a:t>‹#›</a:t>
            </a:fld>
            <a:endParaRPr lang="en-GB"/>
          </a:p>
        </p:txBody>
      </p:sp>
    </p:spTree>
    <p:extLst>
      <p:ext uri="{BB962C8B-B14F-4D97-AF65-F5344CB8AC3E}">
        <p14:creationId xmlns:p14="http://schemas.microsoft.com/office/powerpoint/2010/main" val="333980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47714-8A0B-F406-27C2-836E813A34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BDC6326-674A-B458-D4A3-8BFDF397977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7FF886-E6CD-8C79-0DA7-3ADFB4DDA87B}"/>
              </a:ext>
            </a:extLst>
          </p:cNvPr>
          <p:cNvSpPr>
            <a:spLocks noGrp="1"/>
          </p:cNvSpPr>
          <p:nvPr>
            <p:ph type="dt" sz="half" idx="10"/>
          </p:nvPr>
        </p:nvSpPr>
        <p:spPr/>
        <p:txBody>
          <a:bodyPr/>
          <a:lstStyle/>
          <a:p>
            <a:fld id="{3335FC6E-81CD-44BD-AD23-7F60ED1AADCA}" type="datetimeFigureOut">
              <a:rPr lang="en-GB" smtClean="0"/>
              <a:t>20/06/2024</a:t>
            </a:fld>
            <a:endParaRPr lang="en-GB"/>
          </a:p>
        </p:txBody>
      </p:sp>
      <p:sp>
        <p:nvSpPr>
          <p:cNvPr id="5" name="Footer Placeholder 4">
            <a:extLst>
              <a:ext uri="{FF2B5EF4-FFF2-40B4-BE49-F238E27FC236}">
                <a16:creationId xmlns:a16="http://schemas.microsoft.com/office/drawing/2014/main" id="{44C49FD7-C5CE-350F-AEE0-8D113EF75CE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A389C1C-AC0F-9746-94D6-16E6959C9974}"/>
              </a:ext>
            </a:extLst>
          </p:cNvPr>
          <p:cNvSpPr>
            <a:spLocks noGrp="1"/>
          </p:cNvSpPr>
          <p:nvPr>
            <p:ph type="sldNum" sz="quarter" idx="12"/>
          </p:nvPr>
        </p:nvSpPr>
        <p:spPr/>
        <p:txBody>
          <a:bodyPr/>
          <a:lstStyle/>
          <a:p>
            <a:fld id="{8D7451CC-254C-4F82-ABBF-E2347E5AA8AB}" type="slidenum">
              <a:rPr lang="en-GB" smtClean="0"/>
              <a:t>‹#›</a:t>
            </a:fld>
            <a:endParaRPr lang="en-GB"/>
          </a:p>
        </p:txBody>
      </p:sp>
    </p:spTree>
    <p:extLst>
      <p:ext uri="{BB962C8B-B14F-4D97-AF65-F5344CB8AC3E}">
        <p14:creationId xmlns:p14="http://schemas.microsoft.com/office/powerpoint/2010/main" val="125699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29B0-506A-B87F-EA7E-B38EFF8D966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EA677C6-0CA2-AE18-41D9-640F1216E0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6EADF4E-E072-726D-383D-854088C3BB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0A047C9-E14D-70C6-7086-643951E4911D}"/>
              </a:ext>
            </a:extLst>
          </p:cNvPr>
          <p:cNvSpPr>
            <a:spLocks noGrp="1"/>
          </p:cNvSpPr>
          <p:nvPr>
            <p:ph type="dt" sz="half" idx="10"/>
          </p:nvPr>
        </p:nvSpPr>
        <p:spPr/>
        <p:txBody>
          <a:bodyPr/>
          <a:lstStyle/>
          <a:p>
            <a:fld id="{3335FC6E-81CD-44BD-AD23-7F60ED1AADCA}" type="datetimeFigureOut">
              <a:rPr lang="en-GB" smtClean="0"/>
              <a:t>20/06/2024</a:t>
            </a:fld>
            <a:endParaRPr lang="en-GB"/>
          </a:p>
        </p:txBody>
      </p:sp>
      <p:sp>
        <p:nvSpPr>
          <p:cNvPr id="6" name="Footer Placeholder 5">
            <a:extLst>
              <a:ext uri="{FF2B5EF4-FFF2-40B4-BE49-F238E27FC236}">
                <a16:creationId xmlns:a16="http://schemas.microsoft.com/office/drawing/2014/main" id="{14CD3484-BACE-60D4-9140-9DFA7F15879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477C0A-E973-9A68-2968-FACB0494FFD6}"/>
              </a:ext>
            </a:extLst>
          </p:cNvPr>
          <p:cNvSpPr>
            <a:spLocks noGrp="1"/>
          </p:cNvSpPr>
          <p:nvPr>
            <p:ph type="sldNum" sz="quarter" idx="12"/>
          </p:nvPr>
        </p:nvSpPr>
        <p:spPr/>
        <p:txBody>
          <a:bodyPr/>
          <a:lstStyle/>
          <a:p>
            <a:fld id="{8D7451CC-254C-4F82-ABBF-E2347E5AA8AB}" type="slidenum">
              <a:rPr lang="en-GB" smtClean="0"/>
              <a:t>‹#›</a:t>
            </a:fld>
            <a:endParaRPr lang="en-GB"/>
          </a:p>
        </p:txBody>
      </p:sp>
    </p:spTree>
    <p:extLst>
      <p:ext uri="{BB962C8B-B14F-4D97-AF65-F5344CB8AC3E}">
        <p14:creationId xmlns:p14="http://schemas.microsoft.com/office/powerpoint/2010/main" val="1471076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4B98B-9E26-E7E0-FBF8-6D19F10EA18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DF07A05-12D6-FD22-0E59-B936A70CED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9D8FBF-76D0-9915-D258-ECA834431C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07C5B14-7E8D-EDDF-E3EF-E268C66B31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4762EB-EE56-BADD-B8B9-EA936CFC00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2CCBB12-D33F-0B49-9800-546B1D193F07}"/>
              </a:ext>
            </a:extLst>
          </p:cNvPr>
          <p:cNvSpPr>
            <a:spLocks noGrp="1"/>
          </p:cNvSpPr>
          <p:nvPr>
            <p:ph type="dt" sz="half" idx="10"/>
          </p:nvPr>
        </p:nvSpPr>
        <p:spPr/>
        <p:txBody>
          <a:bodyPr/>
          <a:lstStyle/>
          <a:p>
            <a:fld id="{3335FC6E-81CD-44BD-AD23-7F60ED1AADCA}" type="datetimeFigureOut">
              <a:rPr lang="en-GB" smtClean="0"/>
              <a:t>20/06/2024</a:t>
            </a:fld>
            <a:endParaRPr lang="en-GB"/>
          </a:p>
        </p:txBody>
      </p:sp>
      <p:sp>
        <p:nvSpPr>
          <p:cNvPr id="8" name="Footer Placeholder 7">
            <a:extLst>
              <a:ext uri="{FF2B5EF4-FFF2-40B4-BE49-F238E27FC236}">
                <a16:creationId xmlns:a16="http://schemas.microsoft.com/office/drawing/2014/main" id="{C0AB0743-CB02-ECC4-B0C6-B3E1A4906A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F53B8A2-6AFB-7064-28BC-083F7589AA7A}"/>
              </a:ext>
            </a:extLst>
          </p:cNvPr>
          <p:cNvSpPr>
            <a:spLocks noGrp="1"/>
          </p:cNvSpPr>
          <p:nvPr>
            <p:ph type="sldNum" sz="quarter" idx="12"/>
          </p:nvPr>
        </p:nvSpPr>
        <p:spPr/>
        <p:txBody>
          <a:bodyPr/>
          <a:lstStyle/>
          <a:p>
            <a:fld id="{8D7451CC-254C-4F82-ABBF-E2347E5AA8AB}" type="slidenum">
              <a:rPr lang="en-GB" smtClean="0"/>
              <a:t>‹#›</a:t>
            </a:fld>
            <a:endParaRPr lang="en-GB"/>
          </a:p>
        </p:txBody>
      </p:sp>
    </p:spTree>
    <p:extLst>
      <p:ext uri="{BB962C8B-B14F-4D97-AF65-F5344CB8AC3E}">
        <p14:creationId xmlns:p14="http://schemas.microsoft.com/office/powerpoint/2010/main" val="306792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F6E91-422D-74BF-F58D-40C9822D995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C118C4B-B002-33B6-F0DD-632C8D611FFA}"/>
              </a:ext>
            </a:extLst>
          </p:cNvPr>
          <p:cNvSpPr>
            <a:spLocks noGrp="1"/>
          </p:cNvSpPr>
          <p:nvPr>
            <p:ph type="dt" sz="half" idx="10"/>
          </p:nvPr>
        </p:nvSpPr>
        <p:spPr/>
        <p:txBody>
          <a:bodyPr/>
          <a:lstStyle/>
          <a:p>
            <a:fld id="{3335FC6E-81CD-44BD-AD23-7F60ED1AADCA}" type="datetimeFigureOut">
              <a:rPr lang="en-GB" smtClean="0"/>
              <a:t>20/06/2024</a:t>
            </a:fld>
            <a:endParaRPr lang="en-GB"/>
          </a:p>
        </p:txBody>
      </p:sp>
      <p:sp>
        <p:nvSpPr>
          <p:cNvPr id="4" name="Footer Placeholder 3">
            <a:extLst>
              <a:ext uri="{FF2B5EF4-FFF2-40B4-BE49-F238E27FC236}">
                <a16:creationId xmlns:a16="http://schemas.microsoft.com/office/drawing/2014/main" id="{62F37AE8-A9BD-34CA-A7E7-471428C3E29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4A49CD7-DC37-ED6A-FF0C-93A3B319C8B7}"/>
              </a:ext>
            </a:extLst>
          </p:cNvPr>
          <p:cNvSpPr>
            <a:spLocks noGrp="1"/>
          </p:cNvSpPr>
          <p:nvPr>
            <p:ph type="sldNum" sz="quarter" idx="12"/>
          </p:nvPr>
        </p:nvSpPr>
        <p:spPr/>
        <p:txBody>
          <a:bodyPr/>
          <a:lstStyle/>
          <a:p>
            <a:fld id="{8D7451CC-254C-4F82-ABBF-E2347E5AA8AB}" type="slidenum">
              <a:rPr lang="en-GB" smtClean="0"/>
              <a:t>‹#›</a:t>
            </a:fld>
            <a:endParaRPr lang="en-GB"/>
          </a:p>
        </p:txBody>
      </p:sp>
    </p:spTree>
    <p:extLst>
      <p:ext uri="{BB962C8B-B14F-4D97-AF65-F5344CB8AC3E}">
        <p14:creationId xmlns:p14="http://schemas.microsoft.com/office/powerpoint/2010/main" val="3913487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54442A-60D5-8E19-048A-50BBA249EA29}"/>
              </a:ext>
            </a:extLst>
          </p:cNvPr>
          <p:cNvSpPr>
            <a:spLocks noGrp="1"/>
          </p:cNvSpPr>
          <p:nvPr>
            <p:ph type="dt" sz="half" idx="10"/>
          </p:nvPr>
        </p:nvSpPr>
        <p:spPr/>
        <p:txBody>
          <a:bodyPr/>
          <a:lstStyle/>
          <a:p>
            <a:fld id="{3335FC6E-81CD-44BD-AD23-7F60ED1AADCA}" type="datetimeFigureOut">
              <a:rPr lang="en-GB" smtClean="0"/>
              <a:t>20/06/2024</a:t>
            </a:fld>
            <a:endParaRPr lang="en-GB"/>
          </a:p>
        </p:txBody>
      </p:sp>
      <p:sp>
        <p:nvSpPr>
          <p:cNvPr id="3" name="Footer Placeholder 2">
            <a:extLst>
              <a:ext uri="{FF2B5EF4-FFF2-40B4-BE49-F238E27FC236}">
                <a16:creationId xmlns:a16="http://schemas.microsoft.com/office/drawing/2014/main" id="{D0618750-34C9-130F-9346-D97F8A3245E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7658E82-ABEB-CAB9-BABE-5A68C6BC306A}"/>
              </a:ext>
            </a:extLst>
          </p:cNvPr>
          <p:cNvSpPr>
            <a:spLocks noGrp="1"/>
          </p:cNvSpPr>
          <p:nvPr>
            <p:ph type="sldNum" sz="quarter" idx="12"/>
          </p:nvPr>
        </p:nvSpPr>
        <p:spPr/>
        <p:txBody>
          <a:bodyPr/>
          <a:lstStyle/>
          <a:p>
            <a:fld id="{8D7451CC-254C-4F82-ABBF-E2347E5AA8AB}" type="slidenum">
              <a:rPr lang="en-GB" smtClean="0"/>
              <a:t>‹#›</a:t>
            </a:fld>
            <a:endParaRPr lang="en-GB"/>
          </a:p>
        </p:txBody>
      </p:sp>
    </p:spTree>
    <p:extLst>
      <p:ext uri="{BB962C8B-B14F-4D97-AF65-F5344CB8AC3E}">
        <p14:creationId xmlns:p14="http://schemas.microsoft.com/office/powerpoint/2010/main" val="3937563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A78F7-D0B5-D0AC-6456-5064263782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699FA78-2B65-CB1F-C950-E3666C5E97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D640D06-8A0F-08E9-0C38-C83F4ED265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FBDC7C-656D-0AD7-997A-B2CA9493A943}"/>
              </a:ext>
            </a:extLst>
          </p:cNvPr>
          <p:cNvSpPr>
            <a:spLocks noGrp="1"/>
          </p:cNvSpPr>
          <p:nvPr>
            <p:ph type="dt" sz="half" idx="10"/>
          </p:nvPr>
        </p:nvSpPr>
        <p:spPr/>
        <p:txBody>
          <a:bodyPr/>
          <a:lstStyle/>
          <a:p>
            <a:fld id="{3335FC6E-81CD-44BD-AD23-7F60ED1AADCA}" type="datetimeFigureOut">
              <a:rPr lang="en-GB" smtClean="0"/>
              <a:t>20/06/2024</a:t>
            </a:fld>
            <a:endParaRPr lang="en-GB"/>
          </a:p>
        </p:txBody>
      </p:sp>
      <p:sp>
        <p:nvSpPr>
          <p:cNvPr id="6" name="Footer Placeholder 5">
            <a:extLst>
              <a:ext uri="{FF2B5EF4-FFF2-40B4-BE49-F238E27FC236}">
                <a16:creationId xmlns:a16="http://schemas.microsoft.com/office/drawing/2014/main" id="{C7D6A390-E9B4-A50D-2B91-D207C1818F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37D2FE9-157D-99AE-5888-829DB4D4B0E9}"/>
              </a:ext>
            </a:extLst>
          </p:cNvPr>
          <p:cNvSpPr>
            <a:spLocks noGrp="1"/>
          </p:cNvSpPr>
          <p:nvPr>
            <p:ph type="sldNum" sz="quarter" idx="12"/>
          </p:nvPr>
        </p:nvSpPr>
        <p:spPr/>
        <p:txBody>
          <a:bodyPr/>
          <a:lstStyle/>
          <a:p>
            <a:fld id="{8D7451CC-254C-4F82-ABBF-E2347E5AA8AB}" type="slidenum">
              <a:rPr lang="en-GB" smtClean="0"/>
              <a:t>‹#›</a:t>
            </a:fld>
            <a:endParaRPr lang="en-GB"/>
          </a:p>
        </p:txBody>
      </p:sp>
    </p:spTree>
    <p:extLst>
      <p:ext uri="{BB962C8B-B14F-4D97-AF65-F5344CB8AC3E}">
        <p14:creationId xmlns:p14="http://schemas.microsoft.com/office/powerpoint/2010/main" val="504510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5CF12-4664-A97E-4702-34825E6DE8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AF9C5B9-D2A7-637B-2EC3-85430957FF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510B656-4A00-1BC5-03C8-2D17A7D734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C47675-6D52-56F5-41BE-56D499F29B8E}"/>
              </a:ext>
            </a:extLst>
          </p:cNvPr>
          <p:cNvSpPr>
            <a:spLocks noGrp="1"/>
          </p:cNvSpPr>
          <p:nvPr>
            <p:ph type="dt" sz="half" idx="10"/>
          </p:nvPr>
        </p:nvSpPr>
        <p:spPr/>
        <p:txBody>
          <a:bodyPr/>
          <a:lstStyle/>
          <a:p>
            <a:fld id="{3335FC6E-81CD-44BD-AD23-7F60ED1AADCA}" type="datetimeFigureOut">
              <a:rPr lang="en-GB" smtClean="0"/>
              <a:t>20/06/2024</a:t>
            </a:fld>
            <a:endParaRPr lang="en-GB"/>
          </a:p>
        </p:txBody>
      </p:sp>
      <p:sp>
        <p:nvSpPr>
          <p:cNvPr id="6" name="Footer Placeholder 5">
            <a:extLst>
              <a:ext uri="{FF2B5EF4-FFF2-40B4-BE49-F238E27FC236}">
                <a16:creationId xmlns:a16="http://schemas.microsoft.com/office/drawing/2014/main" id="{B6377BF4-A2AA-CCFD-C5C4-75AE3224943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5D43CE1-7E9A-B1F3-87F0-64962D77188A}"/>
              </a:ext>
            </a:extLst>
          </p:cNvPr>
          <p:cNvSpPr>
            <a:spLocks noGrp="1"/>
          </p:cNvSpPr>
          <p:nvPr>
            <p:ph type="sldNum" sz="quarter" idx="12"/>
          </p:nvPr>
        </p:nvSpPr>
        <p:spPr/>
        <p:txBody>
          <a:bodyPr/>
          <a:lstStyle/>
          <a:p>
            <a:fld id="{8D7451CC-254C-4F82-ABBF-E2347E5AA8AB}" type="slidenum">
              <a:rPr lang="en-GB" smtClean="0"/>
              <a:t>‹#›</a:t>
            </a:fld>
            <a:endParaRPr lang="en-GB"/>
          </a:p>
        </p:txBody>
      </p:sp>
    </p:spTree>
    <p:extLst>
      <p:ext uri="{BB962C8B-B14F-4D97-AF65-F5344CB8AC3E}">
        <p14:creationId xmlns:p14="http://schemas.microsoft.com/office/powerpoint/2010/main" val="1858313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F183D1-0F56-85CA-256B-8EC11EFE07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574321C-870D-931A-D792-8040EB3456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7F0D840-F815-8ECC-A66C-D62EA095E5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35FC6E-81CD-44BD-AD23-7F60ED1AADCA}" type="datetimeFigureOut">
              <a:rPr lang="en-GB" smtClean="0"/>
              <a:t>20/06/2024</a:t>
            </a:fld>
            <a:endParaRPr lang="en-GB"/>
          </a:p>
        </p:txBody>
      </p:sp>
      <p:sp>
        <p:nvSpPr>
          <p:cNvPr id="5" name="Footer Placeholder 4">
            <a:extLst>
              <a:ext uri="{FF2B5EF4-FFF2-40B4-BE49-F238E27FC236}">
                <a16:creationId xmlns:a16="http://schemas.microsoft.com/office/drawing/2014/main" id="{5E9B587C-D961-698F-EA97-748DDE4A09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C39E366F-0CD1-C068-0DA6-FA7B717211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D7451CC-254C-4F82-ABBF-E2347E5AA8AB}" type="slidenum">
              <a:rPr lang="en-GB" smtClean="0"/>
              <a:t>‹#›</a:t>
            </a:fld>
            <a:endParaRPr lang="en-GB"/>
          </a:p>
        </p:txBody>
      </p:sp>
    </p:spTree>
    <p:extLst>
      <p:ext uri="{BB962C8B-B14F-4D97-AF65-F5344CB8AC3E}">
        <p14:creationId xmlns:p14="http://schemas.microsoft.com/office/powerpoint/2010/main" val="530656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notesSlide" Target="../notesSlides/notesSlide6.xml"/><Relationship Id="rId7" Type="http://schemas.openxmlformats.org/officeDocument/2006/relationships/image" Target="../media/image280.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6.png"/><Relationship Id="rId11" Type="http://schemas.openxmlformats.org/officeDocument/2006/relationships/image" Target="../media/image33.png"/><Relationship Id="rId5" Type="http://schemas.openxmlformats.org/officeDocument/2006/relationships/image" Target="../media/image25.png"/><Relationship Id="rId10" Type="http://schemas.openxmlformats.org/officeDocument/2006/relationships/image" Target="../media/image320.png"/><Relationship Id="rId4" Type="http://schemas.openxmlformats.org/officeDocument/2006/relationships/image" Target="../media/image24.png"/><Relationship Id="rId9" Type="http://schemas.openxmlformats.org/officeDocument/2006/relationships/image" Target="../media/image301.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3.png"/><Relationship Id="rId3" Type="http://schemas.openxmlformats.org/officeDocument/2006/relationships/image" Target="../media/image24.png"/><Relationship Id="rId7" Type="http://schemas.openxmlformats.org/officeDocument/2006/relationships/image" Target="../media/image320.png"/><Relationship Id="rId12" Type="http://schemas.openxmlformats.org/officeDocument/2006/relationships/image" Target="../media/image301.png"/><Relationship Id="rId2" Type="http://schemas.openxmlformats.org/officeDocument/2006/relationships/notesSlide" Target="../notesSlides/notesSlide7.xml"/><Relationship Id="rId1" Type="http://schemas.openxmlformats.org/officeDocument/2006/relationships/slideLayout" Target="../slideLayouts/slideLayout2.xml"/><Relationship Id="rId11" Type="http://schemas.openxmlformats.org/officeDocument/2006/relationships/image" Target="../media/image291.png"/><Relationship Id="rId5" Type="http://schemas.openxmlformats.org/officeDocument/2006/relationships/image" Target="../media/image26.png"/><Relationship Id="rId10" Type="http://schemas.openxmlformats.org/officeDocument/2006/relationships/image" Target="../media/image280.png"/><Relationship Id="rId4" Type="http://schemas.openxmlformats.org/officeDocument/2006/relationships/image" Target="../media/image25.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90.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42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4.png"/><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51.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521.png"/></Relationships>
</file>

<file path=ppt/slides/_rels/slide21.xml.rels><?xml version="1.0" encoding="UTF-8" standalone="yes"?>
<Relationships xmlns="http://schemas.openxmlformats.org/package/2006/relationships"><Relationship Id="rId2" Type="http://schemas.openxmlformats.org/officeDocument/2006/relationships/hyperlink" Target="https://www.who.int/health-topics/cardiovascular-diseases#tab=tab 1"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67.png"/><Relationship Id="rId7" Type="http://schemas.openxmlformats.org/officeDocument/2006/relationships/image" Target="../media/image510.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10" Type="http://schemas.openxmlformats.org/officeDocument/2006/relationships/image" Target="../media/image540.png"/><Relationship Id="rId4" Type="http://schemas.openxmlformats.org/officeDocument/2006/relationships/image" Target="../media/image570.png"/><Relationship Id="rId9" Type="http://schemas.openxmlformats.org/officeDocument/2006/relationships/image" Target="../media/image530.png"/></Relationships>
</file>

<file path=ppt/slides/_rels/slide2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40.png"/><Relationship Id="rId7" Type="http://schemas.openxmlformats.org/officeDocument/2006/relationships/image" Target="../media/image240.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670.png"/><Relationship Id="rId5" Type="http://schemas.openxmlformats.org/officeDocument/2006/relationships/image" Target="../media/image160.png"/><Relationship Id="rId10" Type="http://schemas.openxmlformats.org/officeDocument/2006/relationships/image" Target="../media/image200.png"/><Relationship Id="rId4" Type="http://schemas.openxmlformats.org/officeDocument/2006/relationships/image" Target="../media/image150.png"/><Relationship Id="rId9" Type="http://schemas.openxmlformats.org/officeDocument/2006/relationships/image" Target="../media/image210.png"/></Relationships>
</file>

<file path=ppt/slides/_rels/slide38.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40.png"/><Relationship Id="rId12" Type="http://schemas.openxmlformats.org/officeDocument/2006/relationships/image" Target="../media/image670.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690.png"/><Relationship Id="rId5" Type="http://schemas.openxmlformats.org/officeDocument/2006/relationships/image" Target="../media/image160.png"/><Relationship Id="rId10" Type="http://schemas.openxmlformats.org/officeDocument/2006/relationships/image" Target="../media/image200.png"/><Relationship Id="rId4" Type="http://schemas.openxmlformats.org/officeDocument/2006/relationships/image" Target="../media/image150.png"/><Relationship Id="rId9" Type="http://schemas.openxmlformats.org/officeDocument/2006/relationships/image" Target="../media/image210.png"/></Relationships>
</file>

<file path=ppt/slides/_rels/slide39.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3.png"/><Relationship Id="rId3" Type="http://schemas.openxmlformats.org/officeDocument/2006/relationships/image" Target="../media/image22.png"/><Relationship Id="rId7" Type="http://schemas.openxmlformats.org/officeDocument/2006/relationships/image" Target="../media/image300.png"/><Relationship Id="rId12" Type="http://schemas.openxmlformats.org/officeDocument/2006/relationships/image" Target="../media/image310.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290.png"/><Relationship Id="rId11" Type="http://schemas.openxmlformats.org/officeDocument/2006/relationships/image" Target="../media/image200.png"/><Relationship Id="rId5" Type="http://schemas.openxmlformats.org/officeDocument/2006/relationships/image" Target="../media/image150.png"/><Relationship Id="rId10" Type="http://schemas.openxmlformats.org/officeDocument/2006/relationships/image" Target="../media/image210.png"/><Relationship Id="rId4" Type="http://schemas.openxmlformats.org/officeDocument/2006/relationships/image" Target="../media/image140.png"/><Relationship Id="rId9" Type="http://schemas.openxmlformats.org/officeDocument/2006/relationships/image" Target="../media/image17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3.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3.png"/><Relationship Id="rId5" Type="http://schemas.openxmlformats.org/officeDocument/2006/relationships/image" Target="../media/image15.png"/><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7AB04-8D88-C8E9-8F77-D0242ED55360}"/>
              </a:ext>
            </a:extLst>
          </p:cNvPr>
          <p:cNvSpPr>
            <a:spLocks noGrp="1"/>
          </p:cNvSpPr>
          <p:nvPr>
            <p:ph type="ctrTitle"/>
          </p:nvPr>
        </p:nvSpPr>
        <p:spPr>
          <a:xfrm>
            <a:off x="1273628" y="1481590"/>
            <a:ext cx="9644743" cy="2387600"/>
          </a:xfrm>
        </p:spPr>
        <p:txBody>
          <a:bodyPr>
            <a:normAutofit/>
          </a:bodyPr>
          <a:lstStyle/>
          <a:p>
            <a:r>
              <a:rPr lang="en-GB" sz="4000" b="1" dirty="0">
                <a:solidFill>
                  <a:schemeClr val="accent1">
                    <a:lumMod val="75000"/>
                  </a:schemeClr>
                </a:solidFill>
                <a:ea typeface="Calibri" panose="020F0502020204030204" pitchFamily="34" charset="0"/>
                <a:cs typeface="Calibri" panose="020F0502020204030204" pitchFamily="34" charset="0"/>
              </a:rPr>
              <a:t>Development of a Dual-sensor Wearable Phonocardiogram and Application of Signal Processing Techniques for </a:t>
            </a:r>
            <a:br>
              <a:rPr lang="en-GB" sz="4000" b="1" dirty="0">
                <a:solidFill>
                  <a:schemeClr val="accent1">
                    <a:lumMod val="75000"/>
                  </a:schemeClr>
                </a:solidFill>
                <a:ea typeface="Calibri" panose="020F0502020204030204" pitchFamily="34" charset="0"/>
                <a:cs typeface="Calibri" panose="020F0502020204030204" pitchFamily="34" charset="0"/>
              </a:rPr>
            </a:br>
            <a:r>
              <a:rPr lang="en-GB" sz="4000" b="1" dirty="0">
                <a:solidFill>
                  <a:schemeClr val="accent1">
                    <a:lumMod val="75000"/>
                  </a:schemeClr>
                </a:solidFill>
                <a:ea typeface="Calibri" panose="020F0502020204030204" pitchFamily="34" charset="0"/>
                <a:cs typeface="Calibri" panose="020F0502020204030204" pitchFamily="34" charset="0"/>
              </a:rPr>
              <a:t>Heart Sound Denoising and Segmentation</a:t>
            </a:r>
          </a:p>
        </p:txBody>
      </p:sp>
      <p:sp>
        <p:nvSpPr>
          <p:cNvPr id="3" name="Subtitle 2">
            <a:extLst>
              <a:ext uri="{FF2B5EF4-FFF2-40B4-BE49-F238E27FC236}">
                <a16:creationId xmlns:a16="http://schemas.microsoft.com/office/drawing/2014/main" id="{288ACEAA-3491-6306-3A57-FCE5E9B3C398}"/>
              </a:ext>
            </a:extLst>
          </p:cNvPr>
          <p:cNvSpPr>
            <a:spLocks noGrp="1"/>
          </p:cNvSpPr>
          <p:nvPr>
            <p:ph type="subTitle" idx="1"/>
          </p:nvPr>
        </p:nvSpPr>
        <p:spPr>
          <a:xfrm>
            <a:off x="1524000" y="4581751"/>
            <a:ext cx="9144000" cy="1938791"/>
          </a:xfrm>
        </p:spPr>
        <p:txBody>
          <a:bodyPr>
            <a:noAutofit/>
          </a:bodyPr>
          <a:lstStyle/>
          <a:p>
            <a:r>
              <a:rPr lang="en-GB" sz="2500" dirty="0">
                <a:solidFill>
                  <a:schemeClr val="accent1">
                    <a:lumMod val="75000"/>
                  </a:schemeClr>
                </a:solidFill>
                <a:latin typeface="+mj-lt"/>
                <a:ea typeface="Calibri" panose="020F0502020204030204" pitchFamily="34" charset="0"/>
                <a:cs typeface="Calibri" panose="020F0502020204030204" pitchFamily="34" charset="0"/>
              </a:rPr>
              <a:t>Yui Harayama</a:t>
            </a:r>
          </a:p>
          <a:p>
            <a:r>
              <a:rPr lang="en-GB" sz="2500" dirty="0">
                <a:solidFill>
                  <a:schemeClr val="accent1">
                    <a:lumMod val="75000"/>
                  </a:schemeClr>
                </a:solidFill>
                <a:latin typeface="+mj-lt"/>
                <a:ea typeface="Calibri" panose="020F0502020204030204" pitchFamily="34" charset="0"/>
                <a:cs typeface="Calibri" panose="020F0502020204030204" pitchFamily="34" charset="0"/>
              </a:rPr>
              <a:t>MEng Biomedical Engineering - Imperial College London</a:t>
            </a:r>
          </a:p>
          <a:p>
            <a:endParaRPr lang="en-GB" sz="2500" dirty="0">
              <a:solidFill>
                <a:schemeClr val="accent1">
                  <a:lumMod val="75000"/>
                </a:schemeClr>
              </a:solidFill>
              <a:latin typeface="+mj-lt"/>
              <a:ea typeface="Calibri" panose="020F0502020204030204" pitchFamily="34" charset="0"/>
              <a:cs typeface="Calibri" panose="020F0502020204030204" pitchFamily="34" charset="0"/>
            </a:endParaRPr>
          </a:p>
          <a:p>
            <a:r>
              <a:rPr lang="en-GB" sz="2500" dirty="0">
                <a:solidFill>
                  <a:schemeClr val="accent1">
                    <a:lumMod val="75000"/>
                  </a:schemeClr>
                </a:solidFill>
                <a:latin typeface="+mj-lt"/>
                <a:ea typeface="Calibri" panose="020F0502020204030204" pitchFamily="34" charset="0"/>
                <a:cs typeface="Calibri" panose="020F0502020204030204" pitchFamily="34" charset="0"/>
              </a:rPr>
              <a:t>Supervisors: Dr Firat </a:t>
            </a:r>
            <a:r>
              <a:rPr lang="en-GB" sz="2500" dirty="0" err="1">
                <a:solidFill>
                  <a:schemeClr val="accent1">
                    <a:lumMod val="75000"/>
                  </a:schemeClr>
                </a:solidFill>
                <a:latin typeface="+mj-lt"/>
                <a:ea typeface="Calibri" panose="020F0502020204030204" pitchFamily="34" charset="0"/>
                <a:cs typeface="Calibri" panose="020F0502020204030204" pitchFamily="34" charset="0"/>
              </a:rPr>
              <a:t>Güder</a:t>
            </a:r>
            <a:r>
              <a:rPr lang="en-GB" sz="2500" dirty="0">
                <a:solidFill>
                  <a:schemeClr val="accent1">
                    <a:lumMod val="75000"/>
                  </a:schemeClr>
                </a:solidFill>
                <a:latin typeface="+mj-lt"/>
                <a:ea typeface="Calibri" panose="020F0502020204030204" pitchFamily="34" charset="0"/>
                <a:cs typeface="Calibri" panose="020F0502020204030204" pitchFamily="34" charset="0"/>
              </a:rPr>
              <a:t> and Dr Yasin </a:t>
            </a:r>
            <a:r>
              <a:rPr lang="en-GB" sz="2500" dirty="0" err="1">
                <a:solidFill>
                  <a:schemeClr val="accent1">
                    <a:lumMod val="75000"/>
                  </a:schemeClr>
                </a:solidFill>
                <a:latin typeface="+mj-lt"/>
                <a:ea typeface="Calibri" panose="020F0502020204030204" pitchFamily="34" charset="0"/>
                <a:cs typeface="Calibri" panose="020F0502020204030204" pitchFamily="34" charset="0"/>
              </a:rPr>
              <a:t>Çotur</a:t>
            </a:r>
            <a:endParaRPr lang="en-GB" sz="2500" dirty="0">
              <a:solidFill>
                <a:schemeClr val="accent1">
                  <a:lumMod val="75000"/>
                </a:schemeClr>
              </a:solidFill>
              <a:latin typeface="+mj-lt"/>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62C55C9-66EE-FD4F-C985-B1E58A99A60C}"/>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38490161-2CFD-CA48-CFE4-947CFE4323C1}"/>
              </a:ext>
            </a:extLst>
          </p:cNvPr>
          <p:cNvPicPr>
            <a:picLocks noChangeAspect="1"/>
          </p:cNvPicPr>
          <p:nvPr/>
        </p:nvPicPr>
        <p:blipFill>
          <a:blip r:embed="rId2"/>
          <a:stretch>
            <a:fillRect/>
          </a:stretch>
        </p:blipFill>
        <p:spPr>
          <a:xfrm>
            <a:off x="119743" y="88219"/>
            <a:ext cx="756165" cy="914491"/>
          </a:xfrm>
          <a:prstGeom prst="rect">
            <a:avLst/>
          </a:prstGeom>
        </p:spPr>
      </p:pic>
    </p:spTree>
    <p:extLst>
      <p:ext uri="{BB962C8B-B14F-4D97-AF65-F5344CB8AC3E}">
        <p14:creationId xmlns:p14="http://schemas.microsoft.com/office/powerpoint/2010/main" val="1735075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B337B365-FF4E-DBE1-BD76-C23B9A82110B}"/>
              </a:ext>
            </a:extLst>
          </p:cNvPr>
          <p:cNvPicPr>
            <a:picLocks noChangeAspect="1"/>
          </p:cNvPicPr>
          <p:nvPr/>
        </p:nvPicPr>
        <p:blipFill>
          <a:blip r:embed="rId3"/>
          <a:stretch>
            <a:fillRect/>
          </a:stretch>
        </p:blipFill>
        <p:spPr>
          <a:xfrm>
            <a:off x="8396490" y="3445756"/>
            <a:ext cx="3428124" cy="2420828"/>
          </a:xfrm>
          <a:prstGeom prst="rect">
            <a:avLst/>
          </a:prstGeom>
        </p:spPr>
      </p:pic>
      <p:sp>
        <p:nvSpPr>
          <p:cNvPr id="2" name="Rectangle 1">
            <a:extLst>
              <a:ext uri="{FF2B5EF4-FFF2-40B4-BE49-F238E27FC236}">
                <a16:creationId xmlns:a16="http://schemas.microsoft.com/office/drawing/2014/main" id="{8EA9956A-A2E1-6310-6CE7-0597C50BF24E}"/>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EB63F9BE-5715-07BD-56D0-223A08C19FC7}"/>
              </a:ext>
            </a:extLst>
          </p:cNvPr>
          <p:cNvSpPr/>
          <p:nvPr/>
        </p:nvSpPr>
        <p:spPr>
          <a:xfrm>
            <a:off x="-1" y="0"/>
            <a:ext cx="8735787" cy="100917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Methods: Dual Spectral Subtraction</a:t>
            </a:r>
            <a:endParaRPr lang="en-GB" sz="4000" dirty="0">
              <a:solidFill>
                <a:schemeClr val="bg1"/>
              </a:solidFill>
              <a:latin typeface="+mj-lt"/>
            </a:endParaRPr>
          </a:p>
        </p:txBody>
      </p:sp>
      <p:pic>
        <p:nvPicPr>
          <p:cNvPr id="5" name="Picture 4" descr="A graph of a graph&#10;&#10;Description automatically generated with medium confidence">
            <a:extLst>
              <a:ext uri="{FF2B5EF4-FFF2-40B4-BE49-F238E27FC236}">
                <a16:creationId xmlns:a16="http://schemas.microsoft.com/office/drawing/2014/main" id="{C3C549DE-39A6-AB11-1B80-C5C0C537FD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626" y="3105898"/>
            <a:ext cx="3577563" cy="2683172"/>
          </a:xfrm>
          <a:prstGeom prst="rect">
            <a:avLst/>
          </a:prstGeom>
        </p:spPr>
      </p:pic>
      <p:pic>
        <p:nvPicPr>
          <p:cNvPr id="7" name="Picture 6" descr="A graph of a number of blue and green lines&#10;&#10;Description automatically generated">
            <a:extLst>
              <a:ext uri="{FF2B5EF4-FFF2-40B4-BE49-F238E27FC236}">
                <a16:creationId xmlns:a16="http://schemas.microsoft.com/office/drawing/2014/main" id="{4A47BB77-8BB5-6B4A-5AF4-D8616D1555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7956" y="3128817"/>
            <a:ext cx="3576000" cy="2682000"/>
          </a:xfrm>
          <a:prstGeom prst="rect">
            <a:avLst/>
          </a:prstGeom>
        </p:spPr>
      </p:pic>
      <mc:AlternateContent xmlns:mc="http://schemas.openxmlformats.org/markup-compatibility/2006" xmlns:a14="http://schemas.microsoft.com/office/drawing/2010/main">
        <mc:Choice Requires="a14">
          <p:sp>
            <p:nvSpPr>
              <p:cNvPr id="15" name="Rectangle: Rounded Corners 14">
                <a:extLst>
                  <a:ext uri="{FF2B5EF4-FFF2-40B4-BE49-F238E27FC236}">
                    <a16:creationId xmlns:a16="http://schemas.microsoft.com/office/drawing/2014/main" id="{9D9474B3-B57A-C90E-5707-54209AC1EC72}"/>
                  </a:ext>
                </a:extLst>
              </p:cNvPr>
              <p:cNvSpPr/>
              <p:nvPr/>
            </p:nvSpPr>
            <p:spPr>
              <a:xfrm>
                <a:off x="4509828" y="1854998"/>
                <a:ext cx="3962006" cy="48843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𝑌</m:t>
                      </m:r>
                      <m:d>
                        <m:dPr>
                          <m:ctrlPr>
                            <a:rPr lang="en-GB" b="0" i="1" smtClean="0">
                              <a:latin typeface="Cambria Math" panose="02040503050406030204" pitchFamily="18" charset="0"/>
                            </a:rPr>
                          </m:ctrlPr>
                        </m:dPr>
                        <m:e>
                          <m:r>
                            <a:rPr lang="en-GB" b="0" i="1" smtClean="0">
                              <a:latin typeface="Cambria Math" panose="02040503050406030204" pitchFamily="18" charset="0"/>
                            </a:rPr>
                            <m:t>𝜔</m:t>
                          </m:r>
                        </m:e>
                      </m:d>
                      <m:r>
                        <a:rPr lang="en-GB" b="0" i="1" smtClean="0">
                          <a:latin typeface="Cambria Math" panose="02040503050406030204" pitchFamily="18" charset="0"/>
                        </a:rPr>
                        <m:t>|=|</m:t>
                      </m:r>
                      <m:r>
                        <a:rPr lang="en-GB" b="0" i="1" smtClean="0">
                          <a:latin typeface="Cambria Math" panose="02040503050406030204" pitchFamily="18" charset="0"/>
                        </a:rPr>
                        <m:t>𝑋</m:t>
                      </m:r>
                      <m:d>
                        <m:dPr>
                          <m:ctrlPr>
                            <a:rPr lang="en-GB" b="0" i="1" smtClean="0">
                              <a:latin typeface="Cambria Math" panose="02040503050406030204" pitchFamily="18" charset="0"/>
                            </a:rPr>
                          </m:ctrlPr>
                        </m:dPr>
                        <m:e>
                          <m:r>
                            <a:rPr lang="en-GB" b="0" i="1" smtClean="0">
                              <a:latin typeface="Cambria Math" panose="02040503050406030204" pitchFamily="18" charset="0"/>
                            </a:rPr>
                            <m:t>𝜔</m:t>
                          </m:r>
                        </m:e>
                      </m:d>
                      <m:r>
                        <a:rPr lang="en-GB" b="0" i="1" smtClean="0">
                          <a:latin typeface="Cambria Math" panose="02040503050406030204" pitchFamily="18" charset="0"/>
                        </a:rPr>
                        <m:t>|−</m:t>
                      </m:r>
                      <m:r>
                        <a:rPr lang="en-GB" b="0" i="1" smtClean="0">
                          <a:latin typeface="Cambria Math" panose="02040503050406030204" pitchFamily="18" charset="0"/>
                        </a:rPr>
                        <m:t>𝜆</m:t>
                      </m:r>
                      <m:sSup>
                        <m:sSupPr>
                          <m:ctrlPr>
                            <a:rPr lang="en-GB" b="0" i="1" smtClean="0">
                              <a:latin typeface="Cambria Math" panose="02040503050406030204" pitchFamily="18" charset="0"/>
                            </a:rPr>
                          </m:ctrlPr>
                        </m:sSupPr>
                        <m:e>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𝑁</m:t>
                              </m:r>
                              <m:d>
                                <m:dPr>
                                  <m:ctrlPr>
                                    <a:rPr lang="en-GB" b="0" i="1" smtClean="0">
                                      <a:latin typeface="Cambria Math" panose="02040503050406030204" pitchFamily="18" charset="0"/>
                                    </a:rPr>
                                  </m:ctrlPr>
                                </m:dPr>
                                <m:e>
                                  <m:r>
                                    <a:rPr lang="en-GB" b="0" i="1" smtClean="0">
                                      <a:latin typeface="Cambria Math" panose="02040503050406030204" pitchFamily="18" charset="0"/>
                                    </a:rPr>
                                    <m:t>𝜔</m:t>
                                  </m:r>
                                </m:e>
                              </m:d>
                            </m:e>
                          </m:d>
                        </m:e>
                        <m:sup/>
                      </m:sSup>
                    </m:oMath>
                  </m:oMathPara>
                </a14:m>
                <a:endParaRPr lang="en-GB" b="0" dirty="0"/>
              </a:p>
            </p:txBody>
          </p:sp>
        </mc:Choice>
        <mc:Fallback xmlns="">
          <p:sp>
            <p:nvSpPr>
              <p:cNvPr id="15" name="Rectangle: Rounded Corners 14">
                <a:extLst>
                  <a:ext uri="{FF2B5EF4-FFF2-40B4-BE49-F238E27FC236}">
                    <a16:creationId xmlns:a16="http://schemas.microsoft.com/office/drawing/2014/main" id="{9D9474B3-B57A-C90E-5707-54209AC1EC72}"/>
                  </a:ext>
                </a:extLst>
              </p:cNvPr>
              <p:cNvSpPr>
                <a:spLocks noRot="1" noChangeAspect="1" noMove="1" noResize="1" noEditPoints="1" noAdjustHandles="1" noChangeArrowheads="1" noChangeShapeType="1" noTextEdit="1"/>
              </p:cNvSpPr>
              <p:nvPr/>
            </p:nvSpPr>
            <p:spPr>
              <a:xfrm>
                <a:off x="4509828" y="1854998"/>
                <a:ext cx="3962006" cy="488430"/>
              </a:xfrm>
              <a:prstGeom prst="roundRect">
                <a:avLst/>
              </a:prstGeom>
              <a:blipFill>
                <a:blip r:embed="rId6"/>
                <a:stretch>
                  <a:fillRect/>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352CBFD-1202-57F0-0888-064F6FC400A6}"/>
                  </a:ext>
                </a:extLst>
              </p:cNvPr>
              <p:cNvSpPr txBox="1"/>
              <p:nvPr/>
            </p:nvSpPr>
            <p:spPr>
              <a:xfrm>
                <a:off x="846446" y="2815427"/>
                <a:ext cx="2290575" cy="369332"/>
              </a:xfrm>
              <a:prstGeom prst="rect">
                <a:avLst/>
              </a:prstGeom>
              <a:noFill/>
            </p:spPr>
            <p:txBody>
              <a:bodyPr wrap="square">
                <a:spAutoFit/>
              </a:bodyPr>
              <a:lstStyle/>
              <a:p>
                <a:pPr algn="ctr"/>
                <a:r>
                  <a:rPr lang="en-GB" b="0" dirty="0"/>
                  <a:t>Primary signal: </a:t>
                </a:r>
                <a14:m>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rPr>
                      <m:t>(</m:t>
                    </m:r>
                    <m:r>
                      <a:rPr lang="en-GB" b="0" i="1" smtClean="0">
                        <a:latin typeface="Cambria Math" panose="02040503050406030204" pitchFamily="18" charset="0"/>
                      </a:rPr>
                      <m:t>𝜔</m:t>
                    </m:r>
                    <m:r>
                      <a:rPr lang="en-GB" b="0" i="1" smtClean="0">
                        <a:latin typeface="Cambria Math" panose="02040503050406030204" pitchFamily="18" charset="0"/>
                      </a:rPr>
                      <m:t>)</m:t>
                    </m:r>
                  </m:oMath>
                </a14:m>
                <a:r>
                  <a:rPr lang="en-GB" b="0" dirty="0"/>
                  <a:t> </a:t>
                </a:r>
                <a:endParaRPr lang="en-GB" dirty="0"/>
              </a:p>
            </p:txBody>
          </p:sp>
        </mc:Choice>
        <mc:Fallback xmlns="">
          <p:sp>
            <p:nvSpPr>
              <p:cNvPr id="16" name="TextBox 15">
                <a:extLst>
                  <a:ext uri="{FF2B5EF4-FFF2-40B4-BE49-F238E27FC236}">
                    <a16:creationId xmlns:a16="http://schemas.microsoft.com/office/drawing/2014/main" id="{8352CBFD-1202-57F0-0888-064F6FC400A6}"/>
                  </a:ext>
                </a:extLst>
              </p:cNvPr>
              <p:cNvSpPr txBox="1">
                <a:spLocks noRot="1" noChangeAspect="1" noMove="1" noResize="1" noEditPoints="1" noAdjustHandles="1" noChangeArrowheads="1" noChangeShapeType="1" noTextEdit="1"/>
              </p:cNvSpPr>
              <p:nvPr/>
            </p:nvSpPr>
            <p:spPr>
              <a:xfrm>
                <a:off x="846446" y="2815427"/>
                <a:ext cx="2290575" cy="369332"/>
              </a:xfrm>
              <a:prstGeom prst="rect">
                <a:avLst/>
              </a:prstGeom>
              <a:blipFill>
                <a:blip r:embed="rId7"/>
                <a:stretch>
                  <a:fillRect l="-266" t="-8333" b="-28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9F4AB2D-2EEF-D080-DEC5-2F24A832B235}"/>
                  </a:ext>
                </a:extLst>
              </p:cNvPr>
              <p:cNvSpPr txBox="1"/>
              <p:nvPr/>
            </p:nvSpPr>
            <p:spPr>
              <a:xfrm>
                <a:off x="5102388" y="2815427"/>
                <a:ext cx="2500125" cy="369332"/>
              </a:xfrm>
              <a:prstGeom prst="rect">
                <a:avLst/>
              </a:prstGeom>
              <a:noFill/>
            </p:spPr>
            <p:txBody>
              <a:bodyPr wrap="square">
                <a:spAutoFit/>
              </a:bodyPr>
              <a:lstStyle/>
              <a:p>
                <a:pPr algn="ctr"/>
                <a:r>
                  <a:rPr lang="en-GB" b="0" dirty="0"/>
                  <a:t>Reference signal: </a:t>
                </a:r>
                <a14:m>
                  <m:oMath xmlns:m="http://schemas.openxmlformats.org/officeDocument/2006/math">
                    <m:r>
                      <a:rPr lang="en-GB" b="0" i="1" smtClean="0">
                        <a:latin typeface="Cambria Math" panose="02040503050406030204" pitchFamily="18" charset="0"/>
                      </a:rPr>
                      <m:t>𝑁</m:t>
                    </m:r>
                    <m:r>
                      <a:rPr lang="en-GB" b="0" i="1" smtClean="0">
                        <a:latin typeface="Cambria Math" panose="02040503050406030204" pitchFamily="18" charset="0"/>
                      </a:rPr>
                      <m:t>(</m:t>
                    </m:r>
                    <m:r>
                      <a:rPr lang="en-GB" b="0" i="1" smtClean="0">
                        <a:latin typeface="Cambria Math" panose="02040503050406030204" pitchFamily="18" charset="0"/>
                      </a:rPr>
                      <m:t>𝜔</m:t>
                    </m:r>
                    <m:r>
                      <a:rPr lang="en-GB" b="0" i="1" smtClean="0">
                        <a:latin typeface="Cambria Math" panose="02040503050406030204" pitchFamily="18" charset="0"/>
                      </a:rPr>
                      <m:t>)</m:t>
                    </m:r>
                  </m:oMath>
                </a14:m>
                <a:r>
                  <a:rPr lang="en-GB" b="0" dirty="0"/>
                  <a:t> </a:t>
                </a:r>
                <a:endParaRPr lang="en-GB" dirty="0"/>
              </a:p>
            </p:txBody>
          </p:sp>
        </mc:Choice>
        <mc:Fallback xmlns="">
          <p:sp>
            <p:nvSpPr>
              <p:cNvPr id="18" name="TextBox 17">
                <a:extLst>
                  <a:ext uri="{FF2B5EF4-FFF2-40B4-BE49-F238E27FC236}">
                    <a16:creationId xmlns:a16="http://schemas.microsoft.com/office/drawing/2014/main" id="{19F4AB2D-2EEF-D080-DEC5-2F24A832B235}"/>
                  </a:ext>
                </a:extLst>
              </p:cNvPr>
              <p:cNvSpPr txBox="1">
                <a:spLocks noRot="1" noChangeAspect="1" noMove="1" noResize="1" noEditPoints="1" noAdjustHandles="1" noChangeArrowheads="1" noChangeShapeType="1" noTextEdit="1"/>
              </p:cNvSpPr>
              <p:nvPr/>
            </p:nvSpPr>
            <p:spPr>
              <a:xfrm>
                <a:off x="5102388" y="2815427"/>
                <a:ext cx="2500125" cy="369332"/>
              </a:xfrm>
              <a:prstGeom prst="rect">
                <a:avLst/>
              </a:prstGeom>
              <a:blipFill>
                <a:blip r:embed="rId8"/>
                <a:stretch>
                  <a:fillRect l="-1220" t="-8333" b="-28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96256E1-E4BC-A7E2-5856-E7AAB71E822A}"/>
                  </a:ext>
                </a:extLst>
              </p:cNvPr>
              <p:cNvSpPr txBox="1"/>
              <p:nvPr/>
            </p:nvSpPr>
            <p:spPr>
              <a:xfrm>
                <a:off x="8886317" y="2815427"/>
                <a:ext cx="2652436" cy="369332"/>
              </a:xfrm>
              <a:prstGeom prst="rect">
                <a:avLst/>
              </a:prstGeom>
              <a:noFill/>
            </p:spPr>
            <p:txBody>
              <a:bodyPr wrap="square">
                <a:spAutoFit/>
              </a:bodyPr>
              <a:lstStyle/>
              <a:p>
                <a:pPr algn="ctr"/>
                <a:r>
                  <a:rPr lang="en-GB" b="0" dirty="0"/>
                  <a:t>Denoised signal: </a:t>
                </a:r>
                <a14:m>
                  <m:oMath xmlns:m="http://schemas.openxmlformats.org/officeDocument/2006/math">
                    <m:r>
                      <a:rPr lang="en-GB" b="0" i="1" smtClean="0">
                        <a:latin typeface="Cambria Math" panose="02040503050406030204" pitchFamily="18" charset="0"/>
                      </a:rPr>
                      <m:t>𝑌</m:t>
                    </m:r>
                    <m:r>
                      <a:rPr lang="en-GB" b="0" i="1" smtClean="0">
                        <a:latin typeface="Cambria Math" panose="02040503050406030204" pitchFamily="18" charset="0"/>
                      </a:rPr>
                      <m:t>(</m:t>
                    </m:r>
                    <m:r>
                      <a:rPr lang="en-GB" b="0" i="1" smtClean="0">
                        <a:latin typeface="Cambria Math" panose="02040503050406030204" pitchFamily="18" charset="0"/>
                      </a:rPr>
                      <m:t>𝜔</m:t>
                    </m:r>
                    <m:r>
                      <a:rPr lang="en-GB" b="0" i="1" smtClean="0">
                        <a:latin typeface="Cambria Math" panose="02040503050406030204" pitchFamily="18" charset="0"/>
                      </a:rPr>
                      <m:t>)</m:t>
                    </m:r>
                  </m:oMath>
                </a14:m>
                <a:r>
                  <a:rPr lang="en-GB" b="0" dirty="0"/>
                  <a:t> </a:t>
                </a:r>
                <a:endParaRPr lang="en-GB" dirty="0"/>
              </a:p>
            </p:txBody>
          </p:sp>
        </mc:Choice>
        <mc:Fallback xmlns="">
          <p:sp>
            <p:nvSpPr>
              <p:cNvPr id="20" name="TextBox 19">
                <a:extLst>
                  <a:ext uri="{FF2B5EF4-FFF2-40B4-BE49-F238E27FC236}">
                    <a16:creationId xmlns:a16="http://schemas.microsoft.com/office/drawing/2014/main" id="{096256E1-E4BC-A7E2-5856-E7AAB71E822A}"/>
                  </a:ext>
                </a:extLst>
              </p:cNvPr>
              <p:cNvSpPr txBox="1">
                <a:spLocks noRot="1" noChangeAspect="1" noMove="1" noResize="1" noEditPoints="1" noAdjustHandles="1" noChangeArrowheads="1" noChangeShapeType="1" noTextEdit="1"/>
              </p:cNvSpPr>
              <p:nvPr/>
            </p:nvSpPr>
            <p:spPr>
              <a:xfrm>
                <a:off x="8886317" y="2815427"/>
                <a:ext cx="2652436" cy="369332"/>
              </a:xfrm>
              <a:prstGeom prst="rect">
                <a:avLst/>
              </a:prstGeom>
              <a:blipFill>
                <a:blip r:embed="rId9"/>
                <a:stretch>
                  <a:fillRect t="-8333" b="-28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231F389-BB1D-8140-E20F-41AB374A372D}"/>
                  </a:ext>
                </a:extLst>
              </p:cNvPr>
              <p:cNvSpPr txBox="1"/>
              <p:nvPr/>
            </p:nvSpPr>
            <p:spPr>
              <a:xfrm>
                <a:off x="3684419" y="4160905"/>
                <a:ext cx="1417969"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000" b="0" i="1" smtClean="0">
                          <a:latin typeface="Cambria Math" panose="02040503050406030204" pitchFamily="18" charset="0"/>
                        </a:rPr>
                        <m:t>−  </m:t>
                      </m:r>
                      <m:r>
                        <a:rPr lang="en-GB" sz="3000" b="0" i="1" smtClean="0">
                          <a:latin typeface="Cambria Math" panose="02040503050406030204" pitchFamily="18" charset="0"/>
                        </a:rPr>
                        <m:t>𝜆</m:t>
                      </m:r>
                      <m:r>
                        <a:rPr lang="en-GB" sz="3000" b="0" i="1" smtClean="0">
                          <a:latin typeface="Cambria Math" panose="02040503050406030204" pitchFamily="18" charset="0"/>
                          <a:ea typeface="Cambria Math" panose="02040503050406030204" pitchFamily="18" charset="0"/>
                        </a:rPr>
                        <m:t>×</m:t>
                      </m:r>
                    </m:oMath>
                  </m:oMathPara>
                </a14:m>
                <a:endParaRPr lang="en-GB" sz="3000" dirty="0"/>
              </a:p>
            </p:txBody>
          </p:sp>
        </mc:Choice>
        <mc:Fallback xmlns="">
          <p:sp>
            <p:nvSpPr>
              <p:cNvPr id="22" name="TextBox 21">
                <a:extLst>
                  <a:ext uri="{FF2B5EF4-FFF2-40B4-BE49-F238E27FC236}">
                    <a16:creationId xmlns:a16="http://schemas.microsoft.com/office/drawing/2014/main" id="{2231F389-BB1D-8140-E20F-41AB374A372D}"/>
                  </a:ext>
                </a:extLst>
              </p:cNvPr>
              <p:cNvSpPr txBox="1">
                <a:spLocks noRot="1" noChangeAspect="1" noMove="1" noResize="1" noEditPoints="1" noAdjustHandles="1" noChangeArrowheads="1" noChangeShapeType="1" noTextEdit="1"/>
              </p:cNvSpPr>
              <p:nvPr/>
            </p:nvSpPr>
            <p:spPr>
              <a:xfrm>
                <a:off x="3684419" y="4160905"/>
                <a:ext cx="1417969" cy="553998"/>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1977527-BDC7-5B88-B331-E72BFF28DA67}"/>
                  </a:ext>
                </a:extLst>
              </p:cNvPr>
              <p:cNvSpPr txBox="1"/>
              <p:nvPr/>
            </p:nvSpPr>
            <p:spPr>
              <a:xfrm>
                <a:off x="7816783" y="4192818"/>
                <a:ext cx="103843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000" b="0" i="1" smtClean="0">
                          <a:latin typeface="Cambria Math" panose="02040503050406030204" pitchFamily="18" charset="0"/>
                        </a:rPr>
                        <m:t>=</m:t>
                      </m:r>
                    </m:oMath>
                  </m:oMathPara>
                </a14:m>
                <a:endParaRPr lang="en-GB" sz="3000" dirty="0"/>
              </a:p>
            </p:txBody>
          </p:sp>
        </mc:Choice>
        <mc:Fallback xmlns="">
          <p:sp>
            <p:nvSpPr>
              <p:cNvPr id="23" name="TextBox 22">
                <a:extLst>
                  <a:ext uri="{FF2B5EF4-FFF2-40B4-BE49-F238E27FC236}">
                    <a16:creationId xmlns:a16="http://schemas.microsoft.com/office/drawing/2014/main" id="{91977527-BDC7-5B88-B331-E72BFF28DA67}"/>
                  </a:ext>
                </a:extLst>
              </p:cNvPr>
              <p:cNvSpPr txBox="1">
                <a:spLocks noRot="1" noChangeAspect="1" noMove="1" noResize="1" noEditPoints="1" noAdjustHandles="1" noChangeArrowheads="1" noChangeShapeType="1" noTextEdit="1"/>
              </p:cNvSpPr>
              <p:nvPr/>
            </p:nvSpPr>
            <p:spPr>
              <a:xfrm>
                <a:off x="7816783" y="4192818"/>
                <a:ext cx="1038431" cy="553998"/>
              </a:xfrm>
              <a:prstGeom prst="rect">
                <a:avLst/>
              </a:prstGeom>
              <a:blipFill>
                <a:blip r:embed="rId11"/>
                <a:stretch>
                  <a:fillRect/>
                </a:stretch>
              </a:blipFill>
            </p:spPr>
            <p:txBody>
              <a:bodyPr/>
              <a:lstStyle/>
              <a:p>
                <a:r>
                  <a:rPr lang="en-GB">
                    <a:noFill/>
                  </a:rPr>
                  <a:t> </a:t>
                </a:r>
              </a:p>
            </p:txBody>
          </p:sp>
        </mc:Fallback>
      </mc:AlternateContent>
      <p:sp>
        <p:nvSpPr>
          <p:cNvPr id="24" name="Rectangle: Rounded Corners 23">
            <a:extLst>
              <a:ext uri="{FF2B5EF4-FFF2-40B4-BE49-F238E27FC236}">
                <a16:creationId xmlns:a16="http://schemas.microsoft.com/office/drawing/2014/main" id="{8FA0D020-EEA9-7AA0-62F1-A38928D5B560}"/>
              </a:ext>
            </a:extLst>
          </p:cNvPr>
          <p:cNvSpPr/>
          <p:nvPr/>
        </p:nvSpPr>
        <p:spPr>
          <a:xfrm>
            <a:off x="993546" y="5945808"/>
            <a:ext cx="5497285" cy="587177"/>
          </a:xfrm>
          <a:prstGeom prst="roundRect">
            <a:avLst/>
          </a:prstGeom>
          <a:no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highlight>
                  <a:srgbClr val="F2AA84"/>
                </a:highlight>
              </a:rPr>
              <a:t>Attenuation factor</a:t>
            </a:r>
            <a:r>
              <a:rPr lang="en-GB" dirty="0">
                <a:solidFill>
                  <a:schemeClr val="tx1"/>
                </a:solidFill>
              </a:rPr>
              <a:t>: controls the attenuation strength </a:t>
            </a:r>
          </a:p>
        </p:txBody>
      </p:sp>
      <p:cxnSp>
        <p:nvCxnSpPr>
          <p:cNvPr id="26" name="Connector: Curved 25">
            <a:extLst>
              <a:ext uri="{FF2B5EF4-FFF2-40B4-BE49-F238E27FC236}">
                <a16:creationId xmlns:a16="http://schemas.microsoft.com/office/drawing/2014/main" id="{784ABF5F-F0D3-98AB-98C2-D0EAD4A1A4ED}"/>
              </a:ext>
            </a:extLst>
          </p:cNvPr>
          <p:cNvCxnSpPr>
            <a:cxnSpLocks/>
            <a:stCxn id="24" idx="0"/>
            <a:endCxn id="22" idx="2"/>
          </p:cNvCxnSpPr>
          <p:nvPr/>
        </p:nvCxnSpPr>
        <p:spPr>
          <a:xfrm rot="5400000" flipH="1" flipV="1">
            <a:off x="3452344" y="5004749"/>
            <a:ext cx="1230905" cy="651215"/>
          </a:xfrm>
          <a:prstGeom prst="curvedConnector3">
            <a:avLst>
              <a:gd name="adj1" fmla="val 50000"/>
            </a:avLst>
          </a:prstGeom>
          <a:ln w="38100">
            <a:tailEnd type="triangle" w="lg" len="lg"/>
          </a:ln>
        </p:spPr>
        <p:style>
          <a:lnRef idx="2">
            <a:schemeClr val="dk1"/>
          </a:lnRef>
          <a:fillRef idx="0">
            <a:schemeClr val="dk1"/>
          </a:fillRef>
          <a:effectRef idx="1">
            <a:schemeClr val="dk1"/>
          </a:effectRef>
          <a:fontRef idx="minor">
            <a:schemeClr val="tx1"/>
          </a:fontRef>
        </p:style>
      </p:cxnSp>
      <p:sp>
        <p:nvSpPr>
          <p:cNvPr id="29" name="Rectangle: Rounded Corners 28">
            <a:extLst>
              <a:ext uri="{FF2B5EF4-FFF2-40B4-BE49-F238E27FC236}">
                <a16:creationId xmlns:a16="http://schemas.microsoft.com/office/drawing/2014/main" id="{C4461D55-2E32-F591-859A-F7A54F1B07BF}"/>
              </a:ext>
            </a:extLst>
          </p:cNvPr>
          <p:cNvSpPr/>
          <p:nvPr/>
        </p:nvSpPr>
        <p:spPr>
          <a:xfrm>
            <a:off x="9196639" y="1047183"/>
            <a:ext cx="2818952" cy="62022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200" b="1" dirty="0">
                <a:solidFill>
                  <a:schemeClr val="tx1"/>
                </a:solidFill>
              </a:rPr>
              <a:t>DSS in frequency domain</a:t>
            </a:r>
          </a:p>
        </p:txBody>
      </p:sp>
      <p:sp>
        <p:nvSpPr>
          <p:cNvPr id="30" name="Rectangle: Rounded Corners 29">
            <a:extLst>
              <a:ext uri="{FF2B5EF4-FFF2-40B4-BE49-F238E27FC236}">
                <a16:creationId xmlns:a16="http://schemas.microsoft.com/office/drawing/2014/main" id="{77284F28-B599-6418-49DF-A6F77089AB7F}"/>
              </a:ext>
            </a:extLst>
          </p:cNvPr>
          <p:cNvSpPr/>
          <p:nvPr/>
        </p:nvSpPr>
        <p:spPr>
          <a:xfrm>
            <a:off x="9710311" y="3638911"/>
            <a:ext cx="800483" cy="521994"/>
          </a:xfrm>
          <a:prstGeom prst="roundRect">
            <a:avLst/>
          </a:prstGeom>
          <a:no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S1</a:t>
            </a:r>
          </a:p>
        </p:txBody>
      </p:sp>
      <p:sp>
        <p:nvSpPr>
          <p:cNvPr id="31" name="Rectangle: Rounded Corners 30">
            <a:extLst>
              <a:ext uri="{FF2B5EF4-FFF2-40B4-BE49-F238E27FC236}">
                <a16:creationId xmlns:a16="http://schemas.microsoft.com/office/drawing/2014/main" id="{81478845-FE3A-334B-E856-AE452D2DFEBE}"/>
              </a:ext>
            </a:extLst>
          </p:cNvPr>
          <p:cNvSpPr/>
          <p:nvPr/>
        </p:nvSpPr>
        <p:spPr>
          <a:xfrm>
            <a:off x="9929710" y="4746816"/>
            <a:ext cx="800483" cy="521994"/>
          </a:xfrm>
          <a:prstGeom prst="roundRect">
            <a:avLst/>
          </a:prstGeom>
          <a:no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S2</a:t>
            </a:r>
          </a:p>
        </p:txBody>
      </p:sp>
      <p:sp>
        <p:nvSpPr>
          <p:cNvPr id="3" name="TextBox 2">
            <a:extLst>
              <a:ext uri="{FF2B5EF4-FFF2-40B4-BE49-F238E27FC236}">
                <a16:creationId xmlns:a16="http://schemas.microsoft.com/office/drawing/2014/main" id="{A6079704-31AC-8D3F-6444-C50A024AB071}"/>
              </a:ext>
            </a:extLst>
          </p:cNvPr>
          <p:cNvSpPr txBox="1"/>
          <p:nvPr/>
        </p:nvSpPr>
        <p:spPr>
          <a:xfrm>
            <a:off x="11369391" y="214654"/>
            <a:ext cx="633507" cy="369332"/>
          </a:xfrm>
          <a:prstGeom prst="rect">
            <a:avLst/>
          </a:prstGeom>
          <a:ln>
            <a:solidFill>
              <a:schemeClr val="accent2"/>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GB" dirty="0"/>
              <a:t>9/19</a:t>
            </a:r>
          </a:p>
        </p:txBody>
      </p:sp>
    </p:spTree>
    <p:extLst>
      <p:ext uri="{BB962C8B-B14F-4D97-AF65-F5344CB8AC3E}">
        <p14:creationId xmlns:p14="http://schemas.microsoft.com/office/powerpoint/2010/main" val="3311871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B337B365-FF4E-DBE1-BD76-C23B9A82110B}"/>
              </a:ext>
            </a:extLst>
          </p:cNvPr>
          <p:cNvPicPr>
            <a:picLocks noChangeAspect="1"/>
          </p:cNvPicPr>
          <p:nvPr/>
        </p:nvPicPr>
        <p:blipFill>
          <a:blip r:embed="rId4"/>
          <a:stretch>
            <a:fillRect/>
          </a:stretch>
        </p:blipFill>
        <p:spPr>
          <a:xfrm>
            <a:off x="8456648" y="2446416"/>
            <a:ext cx="3428124" cy="2420828"/>
          </a:xfrm>
          <a:prstGeom prst="rect">
            <a:avLst/>
          </a:prstGeom>
        </p:spPr>
      </p:pic>
      <p:sp>
        <p:nvSpPr>
          <p:cNvPr id="2" name="Rectangle 1">
            <a:extLst>
              <a:ext uri="{FF2B5EF4-FFF2-40B4-BE49-F238E27FC236}">
                <a16:creationId xmlns:a16="http://schemas.microsoft.com/office/drawing/2014/main" id="{8EA9956A-A2E1-6310-6CE7-0597C50BF24E}"/>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EB63F9BE-5715-07BD-56D0-223A08C19FC7}"/>
              </a:ext>
            </a:extLst>
          </p:cNvPr>
          <p:cNvSpPr/>
          <p:nvPr/>
        </p:nvSpPr>
        <p:spPr>
          <a:xfrm>
            <a:off x="-1" y="0"/>
            <a:ext cx="8735787" cy="100917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Methods: Dual Spectral Subtraction</a:t>
            </a:r>
            <a:endParaRPr lang="en-GB" sz="4000" dirty="0">
              <a:solidFill>
                <a:schemeClr val="bg1"/>
              </a:solidFill>
              <a:latin typeface="+mj-lt"/>
            </a:endParaRPr>
          </a:p>
        </p:txBody>
      </p:sp>
      <p:pic>
        <p:nvPicPr>
          <p:cNvPr id="5" name="Picture 4" descr="A graph of a graph&#10;&#10;Description automatically generated with medium confidence">
            <a:extLst>
              <a:ext uri="{FF2B5EF4-FFF2-40B4-BE49-F238E27FC236}">
                <a16:creationId xmlns:a16="http://schemas.microsoft.com/office/drawing/2014/main" id="{C3C549DE-39A6-AB11-1B80-C5C0C537FD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784" y="2106558"/>
            <a:ext cx="3577563" cy="2683172"/>
          </a:xfrm>
          <a:prstGeom prst="rect">
            <a:avLst/>
          </a:prstGeom>
        </p:spPr>
      </p:pic>
      <p:pic>
        <p:nvPicPr>
          <p:cNvPr id="7" name="Picture 6" descr="A graph of a number of blue and green lines&#10;&#10;Description automatically generated">
            <a:extLst>
              <a:ext uri="{FF2B5EF4-FFF2-40B4-BE49-F238E27FC236}">
                <a16:creationId xmlns:a16="http://schemas.microsoft.com/office/drawing/2014/main" id="{4A47BB77-8BB5-6B4A-5AF4-D8616D1555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8114" y="2129477"/>
            <a:ext cx="3576000" cy="268200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352CBFD-1202-57F0-0888-064F6FC400A6}"/>
                  </a:ext>
                </a:extLst>
              </p:cNvPr>
              <p:cNvSpPr txBox="1"/>
              <p:nvPr/>
            </p:nvSpPr>
            <p:spPr>
              <a:xfrm>
                <a:off x="906604" y="1816087"/>
                <a:ext cx="2290575" cy="369332"/>
              </a:xfrm>
              <a:prstGeom prst="rect">
                <a:avLst/>
              </a:prstGeom>
              <a:noFill/>
            </p:spPr>
            <p:txBody>
              <a:bodyPr wrap="square">
                <a:spAutoFit/>
              </a:bodyPr>
              <a:lstStyle/>
              <a:p>
                <a:pPr algn="ctr"/>
                <a:r>
                  <a:rPr lang="en-GB" b="0" dirty="0"/>
                  <a:t>Primary signal: </a:t>
                </a:r>
                <a14:m>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rPr>
                      <m:t>(</m:t>
                    </m:r>
                    <m:r>
                      <a:rPr lang="en-GB" b="0" i="1" smtClean="0">
                        <a:latin typeface="Cambria Math" panose="02040503050406030204" pitchFamily="18" charset="0"/>
                      </a:rPr>
                      <m:t>𝜔</m:t>
                    </m:r>
                    <m:r>
                      <a:rPr lang="en-GB" b="0" i="1" smtClean="0">
                        <a:latin typeface="Cambria Math" panose="02040503050406030204" pitchFamily="18" charset="0"/>
                      </a:rPr>
                      <m:t>)</m:t>
                    </m:r>
                  </m:oMath>
                </a14:m>
                <a:r>
                  <a:rPr lang="en-GB" b="0" dirty="0"/>
                  <a:t> </a:t>
                </a:r>
                <a:endParaRPr lang="en-GB" dirty="0"/>
              </a:p>
            </p:txBody>
          </p:sp>
        </mc:Choice>
        <mc:Fallback xmlns="">
          <p:sp>
            <p:nvSpPr>
              <p:cNvPr id="16" name="TextBox 15">
                <a:extLst>
                  <a:ext uri="{FF2B5EF4-FFF2-40B4-BE49-F238E27FC236}">
                    <a16:creationId xmlns:a16="http://schemas.microsoft.com/office/drawing/2014/main" id="{8352CBFD-1202-57F0-0888-064F6FC400A6}"/>
                  </a:ext>
                </a:extLst>
              </p:cNvPr>
              <p:cNvSpPr txBox="1">
                <a:spLocks noRot="1" noChangeAspect="1" noMove="1" noResize="1" noEditPoints="1" noAdjustHandles="1" noChangeArrowheads="1" noChangeShapeType="1" noTextEdit="1"/>
              </p:cNvSpPr>
              <p:nvPr/>
            </p:nvSpPr>
            <p:spPr>
              <a:xfrm>
                <a:off x="906604" y="1816087"/>
                <a:ext cx="2290575" cy="369332"/>
              </a:xfrm>
              <a:prstGeom prst="rect">
                <a:avLst/>
              </a:prstGeom>
              <a:blipFill>
                <a:blip r:embed="rId7"/>
                <a:stretch>
                  <a:fillRect l="-267" t="-8197" b="-2623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9F4AB2D-2EEF-D080-DEC5-2F24A832B235}"/>
                  </a:ext>
                </a:extLst>
              </p:cNvPr>
              <p:cNvSpPr txBox="1"/>
              <p:nvPr/>
            </p:nvSpPr>
            <p:spPr>
              <a:xfrm>
                <a:off x="5162546" y="1816087"/>
                <a:ext cx="2500125" cy="369332"/>
              </a:xfrm>
              <a:prstGeom prst="rect">
                <a:avLst/>
              </a:prstGeom>
              <a:noFill/>
            </p:spPr>
            <p:txBody>
              <a:bodyPr wrap="square">
                <a:spAutoFit/>
              </a:bodyPr>
              <a:lstStyle/>
              <a:p>
                <a:pPr algn="ctr"/>
                <a:r>
                  <a:rPr lang="en-GB" b="0" dirty="0"/>
                  <a:t>Reference signal: </a:t>
                </a:r>
                <a14:m>
                  <m:oMath xmlns:m="http://schemas.openxmlformats.org/officeDocument/2006/math">
                    <m:r>
                      <a:rPr lang="en-GB" b="0" i="1" smtClean="0">
                        <a:latin typeface="Cambria Math" panose="02040503050406030204" pitchFamily="18" charset="0"/>
                      </a:rPr>
                      <m:t>𝑁</m:t>
                    </m:r>
                    <m:r>
                      <a:rPr lang="en-GB" b="0" i="1" smtClean="0">
                        <a:latin typeface="Cambria Math" panose="02040503050406030204" pitchFamily="18" charset="0"/>
                      </a:rPr>
                      <m:t>(</m:t>
                    </m:r>
                    <m:r>
                      <a:rPr lang="en-GB" b="0" i="1" smtClean="0">
                        <a:latin typeface="Cambria Math" panose="02040503050406030204" pitchFamily="18" charset="0"/>
                      </a:rPr>
                      <m:t>𝜔</m:t>
                    </m:r>
                    <m:r>
                      <a:rPr lang="en-GB" b="0" i="1" smtClean="0">
                        <a:latin typeface="Cambria Math" panose="02040503050406030204" pitchFamily="18" charset="0"/>
                      </a:rPr>
                      <m:t>)</m:t>
                    </m:r>
                  </m:oMath>
                </a14:m>
                <a:r>
                  <a:rPr lang="en-GB" b="0" dirty="0"/>
                  <a:t> </a:t>
                </a:r>
                <a:endParaRPr lang="en-GB" dirty="0"/>
              </a:p>
            </p:txBody>
          </p:sp>
        </mc:Choice>
        <mc:Fallback xmlns="">
          <p:sp>
            <p:nvSpPr>
              <p:cNvPr id="18" name="TextBox 17">
                <a:extLst>
                  <a:ext uri="{FF2B5EF4-FFF2-40B4-BE49-F238E27FC236}">
                    <a16:creationId xmlns:a16="http://schemas.microsoft.com/office/drawing/2014/main" id="{19F4AB2D-2EEF-D080-DEC5-2F24A832B235}"/>
                  </a:ext>
                </a:extLst>
              </p:cNvPr>
              <p:cNvSpPr txBox="1">
                <a:spLocks noRot="1" noChangeAspect="1" noMove="1" noResize="1" noEditPoints="1" noAdjustHandles="1" noChangeArrowheads="1" noChangeShapeType="1" noTextEdit="1"/>
              </p:cNvSpPr>
              <p:nvPr/>
            </p:nvSpPr>
            <p:spPr>
              <a:xfrm>
                <a:off x="5162546" y="1816087"/>
                <a:ext cx="2500125" cy="369332"/>
              </a:xfrm>
              <a:prstGeom prst="rect">
                <a:avLst/>
              </a:prstGeom>
              <a:blipFill>
                <a:blip r:embed="rId8"/>
                <a:stretch>
                  <a:fillRect l="-1463" t="-8197" b="-2623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96256E1-E4BC-A7E2-5856-E7AAB71E822A}"/>
                  </a:ext>
                </a:extLst>
              </p:cNvPr>
              <p:cNvSpPr txBox="1"/>
              <p:nvPr/>
            </p:nvSpPr>
            <p:spPr>
              <a:xfrm>
                <a:off x="8946475" y="1816087"/>
                <a:ext cx="2652436" cy="369332"/>
              </a:xfrm>
              <a:prstGeom prst="rect">
                <a:avLst/>
              </a:prstGeom>
              <a:noFill/>
            </p:spPr>
            <p:txBody>
              <a:bodyPr wrap="square">
                <a:spAutoFit/>
              </a:bodyPr>
              <a:lstStyle/>
              <a:p>
                <a:pPr algn="ctr"/>
                <a:r>
                  <a:rPr lang="en-GB" b="0" dirty="0"/>
                  <a:t>Denoised signal: </a:t>
                </a:r>
                <a14:m>
                  <m:oMath xmlns:m="http://schemas.openxmlformats.org/officeDocument/2006/math">
                    <m:r>
                      <a:rPr lang="en-GB" b="0" i="1" smtClean="0">
                        <a:latin typeface="Cambria Math" panose="02040503050406030204" pitchFamily="18" charset="0"/>
                      </a:rPr>
                      <m:t>𝑌</m:t>
                    </m:r>
                    <m:r>
                      <a:rPr lang="en-GB" b="0" i="1" smtClean="0">
                        <a:latin typeface="Cambria Math" panose="02040503050406030204" pitchFamily="18" charset="0"/>
                      </a:rPr>
                      <m:t>(</m:t>
                    </m:r>
                    <m:r>
                      <a:rPr lang="en-GB" b="0" i="1" smtClean="0">
                        <a:latin typeface="Cambria Math" panose="02040503050406030204" pitchFamily="18" charset="0"/>
                      </a:rPr>
                      <m:t>𝜔</m:t>
                    </m:r>
                    <m:r>
                      <a:rPr lang="en-GB" b="0" i="1" smtClean="0">
                        <a:latin typeface="Cambria Math" panose="02040503050406030204" pitchFamily="18" charset="0"/>
                      </a:rPr>
                      <m:t>)</m:t>
                    </m:r>
                  </m:oMath>
                </a14:m>
                <a:r>
                  <a:rPr lang="en-GB" b="0" dirty="0"/>
                  <a:t> </a:t>
                </a:r>
                <a:endParaRPr lang="en-GB" dirty="0"/>
              </a:p>
            </p:txBody>
          </p:sp>
        </mc:Choice>
        <mc:Fallback xmlns="">
          <p:sp>
            <p:nvSpPr>
              <p:cNvPr id="20" name="TextBox 19">
                <a:extLst>
                  <a:ext uri="{FF2B5EF4-FFF2-40B4-BE49-F238E27FC236}">
                    <a16:creationId xmlns:a16="http://schemas.microsoft.com/office/drawing/2014/main" id="{096256E1-E4BC-A7E2-5856-E7AAB71E822A}"/>
                  </a:ext>
                </a:extLst>
              </p:cNvPr>
              <p:cNvSpPr txBox="1">
                <a:spLocks noRot="1" noChangeAspect="1" noMove="1" noResize="1" noEditPoints="1" noAdjustHandles="1" noChangeArrowheads="1" noChangeShapeType="1" noTextEdit="1"/>
              </p:cNvSpPr>
              <p:nvPr/>
            </p:nvSpPr>
            <p:spPr>
              <a:xfrm>
                <a:off x="8946475" y="1816087"/>
                <a:ext cx="2652436" cy="369332"/>
              </a:xfrm>
              <a:prstGeom prst="rect">
                <a:avLst/>
              </a:prstGeom>
              <a:blipFill>
                <a:blip r:embed="rId9"/>
                <a:stretch>
                  <a:fillRect t="-8197" b="-2623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1977527-BDC7-5B88-B331-E72BFF28DA67}"/>
                  </a:ext>
                </a:extLst>
              </p:cNvPr>
              <p:cNvSpPr txBox="1"/>
              <p:nvPr/>
            </p:nvSpPr>
            <p:spPr>
              <a:xfrm>
                <a:off x="7876941" y="3193478"/>
                <a:ext cx="103843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000" b="0" i="1" smtClean="0">
                          <a:latin typeface="Cambria Math" panose="02040503050406030204" pitchFamily="18" charset="0"/>
                        </a:rPr>
                        <m:t>=</m:t>
                      </m:r>
                    </m:oMath>
                  </m:oMathPara>
                </a14:m>
                <a:endParaRPr lang="en-GB" sz="3000" dirty="0"/>
              </a:p>
            </p:txBody>
          </p:sp>
        </mc:Choice>
        <mc:Fallback xmlns="">
          <p:sp>
            <p:nvSpPr>
              <p:cNvPr id="23" name="TextBox 22">
                <a:extLst>
                  <a:ext uri="{FF2B5EF4-FFF2-40B4-BE49-F238E27FC236}">
                    <a16:creationId xmlns:a16="http://schemas.microsoft.com/office/drawing/2014/main" id="{91977527-BDC7-5B88-B331-E72BFF28DA67}"/>
                  </a:ext>
                </a:extLst>
              </p:cNvPr>
              <p:cNvSpPr txBox="1">
                <a:spLocks noRot="1" noChangeAspect="1" noMove="1" noResize="1" noEditPoints="1" noAdjustHandles="1" noChangeArrowheads="1" noChangeShapeType="1" noTextEdit="1"/>
              </p:cNvSpPr>
              <p:nvPr/>
            </p:nvSpPr>
            <p:spPr>
              <a:xfrm>
                <a:off x="7876941" y="3193478"/>
                <a:ext cx="1038431" cy="553998"/>
              </a:xfrm>
              <a:prstGeom prst="rect">
                <a:avLst/>
              </a:prstGeom>
              <a:blipFill>
                <a:blip r:embed="rId10"/>
                <a:stretch>
                  <a:fillRect/>
                </a:stretch>
              </a:blipFill>
            </p:spPr>
            <p:txBody>
              <a:bodyPr/>
              <a:lstStyle/>
              <a:p>
                <a:r>
                  <a:rPr lang="en-GB">
                    <a:noFill/>
                  </a:rPr>
                  <a:t> </a:t>
                </a:r>
              </a:p>
            </p:txBody>
          </p:sp>
        </mc:Fallback>
      </mc:AlternateContent>
      <p:sp>
        <p:nvSpPr>
          <p:cNvPr id="29" name="Rectangle: Rounded Corners 28">
            <a:extLst>
              <a:ext uri="{FF2B5EF4-FFF2-40B4-BE49-F238E27FC236}">
                <a16:creationId xmlns:a16="http://schemas.microsoft.com/office/drawing/2014/main" id="{C4461D55-2E32-F591-859A-F7A54F1B07BF}"/>
              </a:ext>
            </a:extLst>
          </p:cNvPr>
          <p:cNvSpPr/>
          <p:nvPr/>
        </p:nvSpPr>
        <p:spPr>
          <a:xfrm>
            <a:off x="9196639" y="1047183"/>
            <a:ext cx="2818952" cy="62022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200" b="1" dirty="0">
                <a:solidFill>
                  <a:schemeClr val="tx1"/>
                </a:solidFill>
              </a:rPr>
              <a:t>DSS in frequency domain</a:t>
            </a:r>
          </a:p>
        </p:txBody>
      </p:sp>
      <p:sp>
        <p:nvSpPr>
          <p:cNvPr id="30" name="Rectangle: Rounded Corners 29">
            <a:extLst>
              <a:ext uri="{FF2B5EF4-FFF2-40B4-BE49-F238E27FC236}">
                <a16:creationId xmlns:a16="http://schemas.microsoft.com/office/drawing/2014/main" id="{77284F28-B599-6418-49DF-A6F77089AB7F}"/>
              </a:ext>
            </a:extLst>
          </p:cNvPr>
          <p:cNvSpPr/>
          <p:nvPr/>
        </p:nvSpPr>
        <p:spPr>
          <a:xfrm>
            <a:off x="9770469" y="2639571"/>
            <a:ext cx="800483" cy="521994"/>
          </a:xfrm>
          <a:prstGeom prst="roundRect">
            <a:avLst/>
          </a:prstGeom>
          <a:no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S1</a:t>
            </a:r>
          </a:p>
        </p:txBody>
      </p:sp>
      <p:sp>
        <p:nvSpPr>
          <p:cNvPr id="31" name="Rectangle: Rounded Corners 30">
            <a:extLst>
              <a:ext uri="{FF2B5EF4-FFF2-40B4-BE49-F238E27FC236}">
                <a16:creationId xmlns:a16="http://schemas.microsoft.com/office/drawing/2014/main" id="{81478845-FE3A-334B-E856-AE452D2DFEBE}"/>
              </a:ext>
            </a:extLst>
          </p:cNvPr>
          <p:cNvSpPr/>
          <p:nvPr/>
        </p:nvSpPr>
        <p:spPr>
          <a:xfrm>
            <a:off x="9989868" y="3747476"/>
            <a:ext cx="800483" cy="521994"/>
          </a:xfrm>
          <a:prstGeom prst="roundRect">
            <a:avLst/>
          </a:prstGeom>
          <a:no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S2</a:t>
            </a:r>
          </a:p>
        </p:txBody>
      </p:sp>
      <p:sp>
        <p:nvSpPr>
          <p:cNvPr id="3" name="TextBox 2">
            <a:extLst>
              <a:ext uri="{FF2B5EF4-FFF2-40B4-BE49-F238E27FC236}">
                <a16:creationId xmlns:a16="http://schemas.microsoft.com/office/drawing/2014/main" id="{ECC1F00A-B227-322E-F4C3-1ED6934E4920}"/>
              </a:ext>
            </a:extLst>
          </p:cNvPr>
          <p:cNvSpPr txBox="1"/>
          <p:nvPr/>
        </p:nvSpPr>
        <p:spPr>
          <a:xfrm>
            <a:off x="503717" y="5981320"/>
            <a:ext cx="11381055" cy="646331"/>
          </a:xfrm>
          <a:prstGeom prst="rect">
            <a:avLst/>
          </a:prstGeom>
          <a:noFill/>
        </p:spPr>
        <p:txBody>
          <a:bodyPr wrap="square" rtlCol="0">
            <a:spAutoFit/>
          </a:bodyPr>
          <a:lstStyle/>
          <a:p>
            <a:pPr algn="just"/>
            <a:r>
              <a:rPr lang="en-GB" dirty="0"/>
              <a:t>This is the parameter that we are </a:t>
            </a:r>
            <a:r>
              <a:rPr lang="en-GB" b="1" dirty="0"/>
              <a:t>tuning</a:t>
            </a:r>
            <a:r>
              <a:rPr lang="en-GB" dirty="0"/>
              <a:t> in DSS by </a:t>
            </a:r>
            <a:r>
              <a:rPr lang="en-GB" b="1" dirty="0"/>
              <a:t>denoising simulated heart sounds contaminated with WGN</a:t>
            </a:r>
          </a:p>
          <a:p>
            <a:pPr algn="just"/>
            <a:r>
              <a:rPr lang="en-GB" dirty="0"/>
              <a:t>Values: [0.5, 0.6, 0.8, 1, 1.2, 2, 4, 6, 8, 10]</a:t>
            </a:r>
          </a:p>
        </p:txBody>
      </p:sp>
      <p:sp>
        <p:nvSpPr>
          <p:cNvPr id="6" name="Arrow: Right 5">
            <a:extLst>
              <a:ext uri="{FF2B5EF4-FFF2-40B4-BE49-F238E27FC236}">
                <a16:creationId xmlns:a16="http://schemas.microsoft.com/office/drawing/2014/main" id="{4E71ED5A-055B-D966-39CE-BC1B1EDAFCB4}"/>
              </a:ext>
            </a:extLst>
          </p:cNvPr>
          <p:cNvSpPr/>
          <p:nvPr/>
        </p:nvSpPr>
        <p:spPr>
          <a:xfrm rot="16200000">
            <a:off x="2025002" y="5458651"/>
            <a:ext cx="587177" cy="533400"/>
          </a:xfrm>
          <a:prstGeom prst="rightArrow">
            <a:avLst/>
          </a:prstGeom>
          <a:solidFill>
            <a:schemeClr val="accent2"/>
          </a:solidFill>
          <a:ln>
            <a:noFill/>
          </a:ln>
          <a:effectLst>
            <a:outerShdw blurRad="50800" dist="76200" dir="216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E16464D3-C4D1-D834-C0E9-2222A697DD43}"/>
              </a:ext>
            </a:extLst>
          </p:cNvPr>
          <p:cNvSpPr/>
          <p:nvPr/>
        </p:nvSpPr>
        <p:spPr>
          <a:xfrm>
            <a:off x="1053704" y="4946468"/>
            <a:ext cx="5497285" cy="587177"/>
          </a:xfrm>
          <a:prstGeom prst="roundRect">
            <a:avLst/>
          </a:prstGeom>
          <a:no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highlight>
                  <a:srgbClr val="F2AA84"/>
                </a:highlight>
              </a:rPr>
              <a:t>Attenuation factor</a:t>
            </a:r>
            <a:r>
              <a:rPr lang="en-GB" dirty="0">
                <a:solidFill>
                  <a:schemeClr val="tx1"/>
                </a:solidFill>
              </a:rPr>
              <a:t>: controls the attenuation strength </a:t>
            </a:r>
          </a:p>
        </p:txBody>
      </p:sp>
      <p:cxnSp>
        <p:nvCxnSpPr>
          <p:cNvPr id="9" name="Connector: Curved 8">
            <a:extLst>
              <a:ext uri="{FF2B5EF4-FFF2-40B4-BE49-F238E27FC236}">
                <a16:creationId xmlns:a16="http://schemas.microsoft.com/office/drawing/2014/main" id="{76065581-02D6-DAD3-913F-C27ED8BE1439}"/>
              </a:ext>
            </a:extLst>
          </p:cNvPr>
          <p:cNvCxnSpPr>
            <a:cxnSpLocks/>
            <a:stCxn id="8" idx="0"/>
          </p:cNvCxnSpPr>
          <p:nvPr/>
        </p:nvCxnSpPr>
        <p:spPr>
          <a:xfrm rot="5400000" flipH="1" flipV="1">
            <a:off x="3512502" y="4005409"/>
            <a:ext cx="1230905" cy="651215"/>
          </a:xfrm>
          <a:prstGeom prst="curvedConnector3">
            <a:avLst>
              <a:gd name="adj1" fmla="val 50000"/>
            </a:avLst>
          </a:prstGeom>
          <a:ln w="38100">
            <a:tailEnd type="triangle" w="lg" len="lg"/>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32C2A79-7AC9-4DC1-F195-4F7AA19FA28B}"/>
                  </a:ext>
                </a:extLst>
              </p:cNvPr>
              <p:cNvSpPr txBox="1"/>
              <p:nvPr/>
            </p:nvSpPr>
            <p:spPr>
              <a:xfrm>
                <a:off x="3744577" y="3161565"/>
                <a:ext cx="1417969"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000" b="0" i="1" smtClean="0">
                          <a:latin typeface="Cambria Math" panose="02040503050406030204" pitchFamily="18" charset="0"/>
                        </a:rPr>
                        <m:t>−  </m:t>
                      </m:r>
                      <m:r>
                        <a:rPr lang="en-GB" sz="3000" b="0" i="1" smtClean="0">
                          <a:latin typeface="Cambria Math" panose="02040503050406030204" pitchFamily="18" charset="0"/>
                        </a:rPr>
                        <m:t>𝜆</m:t>
                      </m:r>
                      <m:r>
                        <a:rPr lang="en-GB" sz="3000" b="0" i="1" smtClean="0">
                          <a:latin typeface="Cambria Math" panose="02040503050406030204" pitchFamily="18" charset="0"/>
                          <a:ea typeface="Cambria Math" panose="02040503050406030204" pitchFamily="18" charset="0"/>
                        </a:rPr>
                        <m:t>×</m:t>
                      </m:r>
                    </m:oMath>
                  </m:oMathPara>
                </a14:m>
                <a:endParaRPr lang="en-GB" sz="3000" dirty="0"/>
              </a:p>
            </p:txBody>
          </p:sp>
        </mc:Choice>
        <mc:Fallback xmlns="">
          <p:sp>
            <p:nvSpPr>
              <p:cNvPr id="10" name="TextBox 9">
                <a:extLst>
                  <a:ext uri="{FF2B5EF4-FFF2-40B4-BE49-F238E27FC236}">
                    <a16:creationId xmlns:a16="http://schemas.microsoft.com/office/drawing/2014/main" id="{932C2A79-7AC9-4DC1-F195-4F7AA19FA28B}"/>
                  </a:ext>
                </a:extLst>
              </p:cNvPr>
              <p:cNvSpPr txBox="1">
                <a:spLocks noRot="1" noChangeAspect="1" noMove="1" noResize="1" noEditPoints="1" noAdjustHandles="1" noChangeArrowheads="1" noChangeShapeType="1" noTextEdit="1"/>
              </p:cNvSpPr>
              <p:nvPr/>
            </p:nvSpPr>
            <p:spPr>
              <a:xfrm>
                <a:off x="3744577" y="3161565"/>
                <a:ext cx="1417969" cy="553998"/>
              </a:xfrm>
              <a:prstGeom prst="rect">
                <a:avLst/>
              </a:prstGeom>
              <a:blipFill>
                <a:blip r:embed="rId11"/>
                <a:stretch>
                  <a:fillRect/>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AA35F0A4-7228-15D5-BB89-2332CF1BC218}"/>
              </a:ext>
            </a:extLst>
          </p:cNvPr>
          <p:cNvSpPr txBox="1"/>
          <p:nvPr/>
        </p:nvSpPr>
        <p:spPr>
          <a:xfrm>
            <a:off x="11258653" y="230349"/>
            <a:ext cx="756938" cy="369332"/>
          </a:xfrm>
          <a:prstGeom prst="rect">
            <a:avLst/>
          </a:prstGeom>
          <a:ln>
            <a:solidFill>
              <a:schemeClr val="accent2"/>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GB" dirty="0"/>
              <a:t>10/19</a:t>
            </a:r>
          </a:p>
        </p:txBody>
      </p:sp>
    </p:spTree>
    <p:custDataLst>
      <p:tags r:id="rId1"/>
    </p:custDataLst>
    <p:extLst>
      <p:ext uri="{BB962C8B-B14F-4D97-AF65-F5344CB8AC3E}">
        <p14:creationId xmlns:p14="http://schemas.microsoft.com/office/powerpoint/2010/main" val="2770074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E58011E8-33D4-8134-9DB6-5E6776B5CB28}"/>
              </a:ext>
            </a:extLst>
          </p:cNvPr>
          <p:cNvPicPr>
            <a:picLocks noChangeAspect="1"/>
          </p:cNvPicPr>
          <p:nvPr/>
        </p:nvPicPr>
        <p:blipFill>
          <a:blip r:embed="rId3"/>
          <a:stretch>
            <a:fillRect/>
          </a:stretch>
        </p:blipFill>
        <p:spPr>
          <a:xfrm>
            <a:off x="8456648" y="2446416"/>
            <a:ext cx="3428124" cy="2420828"/>
          </a:xfrm>
          <a:prstGeom prst="rect">
            <a:avLst/>
          </a:prstGeom>
        </p:spPr>
      </p:pic>
      <p:sp>
        <p:nvSpPr>
          <p:cNvPr id="2" name="Rectangle 1">
            <a:extLst>
              <a:ext uri="{FF2B5EF4-FFF2-40B4-BE49-F238E27FC236}">
                <a16:creationId xmlns:a16="http://schemas.microsoft.com/office/drawing/2014/main" id="{8EA9956A-A2E1-6310-6CE7-0597C50BF24E}"/>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graph of a graph&#10;&#10;Description automatically generated with medium confidence">
            <a:extLst>
              <a:ext uri="{FF2B5EF4-FFF2-40B4-BE49-F238E27FC236}">
                <a16:creationId xmlns:a16="http://schemas.microsoft.com/office/drawing/2014/main" id="{C3C549DE-39A6-AB11-1B80-C5C0C537FD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84" y="2106558"/>
            <a:ext cx="3577563" cy="2683172"/>
          </a:xfrm>
          <a:prstGeom prst="rect">
            <a:avLst/>
          </a:prstGeom>
        </p:spPr>
      </p:pic>
      <p:pic>
        <p:nvPicPr>
          <p:cNvPr id="7" name="Picture 6" descr="A graph of a number of blue and green lines&#10;&#10;Description automatically generated">
            <a:extLst>
              <a:ext uri="{FF2B5EF4-FFF2-40B4-BE49-F238E27FC236}">
                <a16:creationId xmlns:a16="http://schemas.microsoft.com/office/drawing/2014/main" id="{4A47BB77-8BB5-6B4A-5AF4-D8616D1555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8114" y="2129477"/>
            <a:ext cx="3576000" cy="2682000"/>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1977527-BDC7-5B88-B331-E72BFF28DA67}"/>
                  </a:ext>
                </a:extLst>
              </p:cNvPr>
              <p:cNvSpPr txBox="1"/>
              <p:nvPr/>
            </p:nvSpPr>
            <p:spPr>
              <a:xfrm>
                <a:off x="7876941" y="3193478"/>
                <a:ext cx="1038431"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000" b="0" i="1" smtClean="0">
                          <a:latin typeface="Cambria Math" panose="02040503050406030204" pitchFamily="18" charset="0"/>
                        </a:rPr>
                        <m:t>=</m:t>
                      </m:r>
                    </m:oMath>
                  </m:oMathPara>
                </a14:m>
                <a:endParaRPr lang="en-GB" sz="3000" dirty="0"/>
              </a:p>
            </p:txBody>
          </p:sp>
        </mc:Choice>
        <mc:Fallback xmlns="">
          <p:sp>
            <p:nvSpPr>
              <p:cNvPr id="23" name="TextBox 22">
                <a:extLst>
                  <a:ext uri="{FF2B5EF4-FFF2-40B4-BE49-F238E27FC236}">
                    <a16:creationId xmlns:a16="http://schemas.microsoft.com/office/drawing/2014/main" id="{91977527-BDC7-5B88-B331-E72BFF28DA67}"/>
                  </a:ext>
                </a:extLst>
              </p:cNvPr>
              <p:cNvSpPr txBox="1">
                <a:spLocks noRot="1" noChangeAspect="1" noMove="1" noResize="1" noEditPoints="1" noAdjustHandles="1" noChangeArrowheads="1" noChangeShapeType="1" noTextEdit="1"/>
              </p:cNvSpPr>
              <p:nvPr/>
            </p:nvSpPr>
            <p:spPr>
              <a:xfrm>
                <a:off x="7876941" y="3193478"/>
                <a:ext cx="1038431" cy="553998"/>
              </a:xfrm>
              <a:prstGeom prst="rect">
                <a:avLst/>
              </a:prstGeom>
              <a:blipFill>
                <a:blip r:embed="rId7"/>
                <a:stretch>
                  <a:fillRect/>
                </a:stretch>
              </a:blipFill>
            </p:spPr>
            <p:txBody>
              <a:bodyPr/>
              <a:lstStyle/>
              <a:p>
                <a:r>
                  <a:rPr lang="en-GB">
                    <a:noFill/>
                  </a:rPr>
                  <a:t> </a:t>
                </a:r>
              </a:p>
            </p:txBody>
          </p:sp>
        </mc:Fallback>
      </mc:AlternateContent>
      <p:pic>
        <p:nvPicPr>
          <p:cNvPr id="3" name="Picture 2" descr="A black and white sound waves&#10;&#10;Description automatically generated">
            <a:extLst>
              <a:ext uri="{FF2B5EF4-FFF2-40B4-BE49-F238E27FC236}">
                <a16:creationId xmlns:a16="http://schemas.microsoft.com/office/drawing/2014/main" id="{AB325694-6989-410F-18B1-11FA7677D035}"/>
              </a:ext>
            </a:extLst>
          </p:cNvPr>
          <p:cNvPicPr>
            <a:picLocks noChangeAspect="1"/>
          </p:cNvPicPr>
          <p:nvPr/>
        </p:nvPicPr>
        <p:blipFill rotWithShape="1">
          <a:blip r:embed="rId8">
            <a:extLst>
              <a:ext uri="{28A0092B-C50C-407E-A947-70E740481C1C}">
                <a14:useLocalDpi xmlns:a14="http://schemas.microsoft.com/office/drawing/2010/main" val="0"/>
              </a:ext>
            </a:extLst>
          </a:blip>
          <a:srcRect l="11896" t="6479" r="8774" b="11248"/>
          <a:stretch/>
        </p:blipFill>
        <p:spPr>
          <a:xfrm>
            <a:off x="9103178" y="4962346"/>
            <a:ext cx="2549238" cy="1760600"/>
          </a:xfrm>
          <a:prstGeom prst="rect">
            <a:avLst/>
          </a:prstGeom>
        </p:spPr>
      </p:pic>
      <p:cxnSp>
        <p:nvCxnSpPr>
          <p:cNvPr id="10" name="Connector: Curved 9">
            <a:extLst>
              <a:ext uri="{FF2B5EF4-FFF2-40B4-BE49-F238E27FC236}">
                <a16:creationId xmlns:a16="http://schemas.microsoft.com/office/drawing/2014/main" id="{325534E5-7478-AE71-3E33-8E08BFC15279}"/>
              </a:ext>
            </a:extLst>
          </p:cNvPr>
          <p:cNvCxnSpPr>
            <a:cxnSpLocks/>
            <a:endCxn id="3" idx="1"/>
          </p:cNvCxnSpPr>
          <p:nvPr/>
        </p:nvCxnSpPr>
        <p:spPr>
          <a:xfrm rot="5400000">
            <a:off x="8752002" y="5017347"/>
            <a:ext cx="1176476" cy="474123"/>
          </a:xfrm>
          <a:prstGeom prst="curvedConnector4">
            <a:avLst>
              <a:gd name="adj1" fmla="val 12587"/>
              <a:gd name="adj2" fmla="val 249238"/>
            </a:avLst>
          </a:prstGeom>
          <a:ln w="38100">
            <a:headEnd w="lg" len="lg"/>
            <a:tailEnd type="triangle" w="lg" len="lg"/>
          </a:ln>
        </p:spPr>
        <p:style>
          <a:lnRef idx="2">
            <a:schemeClr val="dk1"/>
          </a:lnRef>
          <a:fillRef idx="0">
            <a:schemeClr val="dk1"/>
          </a:fillRef>
          <a:effectRef idx="1">
            <a:schemeClr val="dk1"/>
          </a:effectRef>
          <a:fontRef idx="minor">
            <a:schemeClr val="tx1"/>
          </a:fontRef>
        </p:style>
      </p:cxnSp>
      <p:sp>
        <p:nvSpPr>
          <p:cNvPr id="17" name="Rectangle: Rounded Corners 16">
            <a:extLst>
              <a:ext uri="{FF2B5EF4-FFF2-40B4-BE49-F238E27FC236}">
                <a16:creationId xmlns:a16="http://schemas.microsoft.com/office/drawing/2014/main" id="{522444CD-EE3E-143E-95A0-AA4F024CDD42}"/>
              </a:ext>
            </a:extLst>
          </p:cNvPr>
          <p:cNvSpPr/>
          <p:nvPr/>
        </p:nvSpPr>
        <p:spPr>
          <a:xfrm>
            <a:off x="5635250" y="5186070"/>
            <a:ext cx="2760906" cy="521994"/>
          </a:xfrm>
          <a:prstGeom prst="roundRect">
            <a:avLst/>
          </a:prstGeom>
          <a:no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Inverse Fourier Transform</a:t>
            </a:r>
          </a:p>
        </p:txBody>
      </p:sp>
      <p:pic>
        <p:nvPicPr>
          <p:cNvPr id="21" name="Picture 20">
            <a:extLst>
              <a:ext uri="{FF2B5EF4-FFF2-40B4-BE49-F238E27FC236}">
                <a16:creationId xmlns:a16="http://schemas.microsoft.com/office/drawing/2014/main" id="{DC3E25A9-87B0-6E73-4118-DBE870F122CA}"/>
              </a:ext>
            </a:extLst>
          </p:cNvPr>
          <p:cNvPicPr>
            <a:picLocks noChangeAspect="1"/>
          </p:cNvPicPr>
          <p:nvPr/>
        </p:nvPicPr>
        <p:blipFill>
          <a:blip r:embed="rId9"/>
          <a:stretch>
            <a:fillRect/>
          </a:stretch>
        </p:blipFill>
        <p:spPr>
          <a:xfrm>
            <a:off x="11239348" y="6357729"/>
            <a:ext cx="826136" cy="295479"/>
          </a:xfrm>
          <a:prstGeom prst="rect">
            <a:avLst/>
          </a:prstGeom>
        </p:spPr>
      </p:pic>
      <p:cxnSp>
        <p:nvCxnSpPr>
          <p:cNvPr id="27" name="Straight Arrow Connector 26">
            <a:extLst>
              <a:ext uri="{FF2B5EF4-FFF2-40B4-BE49-F238E27FC236}">
                <a16:creationId xmlns:a16="http://schemas.microsoft.com/office/drawing/2014/main" id="{D0FB618E-170C-5B3B-F13A-A118F5DE12E4}"/>
              </a:ext>
            </a:extLst>
          </p:cNvPr>
          <p:cNvCxnSpPr/>
          <p:nvPr/>
        </p:nvCxnSpPr>
        <p:spPr>
          <a:xfrm>
            <a:off x="8915372" y="6722946"/>
            <a:ext cx="315011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9" name="Rectangle: Rounded Corners 28">
            <a:extLst>
              <a:ext uri="{FF2B5EF4-FFF2-40B4-BE49-F238E27FC236}">
                <a16:creationId xmlns:a16="http://schemas.microsoft.com/office/drawing/2014/main" id="{5298C57A-2E91-EE9A-4CA1-CED9D493ED35}"/>
              </a:ext>
            </a:extLst>
          </p:cNvPr>
          <p:cNvSpPr/>
          <p:nvPr/>
        </p:nvSpPr>
        <p:spPr>
          <a:xfrm>
            <a:off x="9196639" y="1047183"/>
            <a:ext cx="2818952" cy="62022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200" b="1" dirty="0">
                <a:solidFill>
                  <a:schemeClr val="tx1"/>
                </a:solidFill>
              </a:rPr>
              <a:t>DSS in frequency domain</a:t>
            </a:r>
          </a:p>
        </p:txBody>
      </p:sp>
      <p:sp>
        <p:nvSpPr>
          <p:cNvPr id="30" name="Rectangle 29">
            <a:extLst>
              <a:ext uri="{FF2B5EF4-FFF2-40B4-BE49-F238E27FC236}">
                <a16:creationId xmlns:a16="http://schemas.microsoft.com/office/drawing/2014/main" id="{862039D4-C2D7-3DB1-9D0A-D77262177C16}"/>
              </a:ext>
            </a:extLst>
          </p:cNvPr>
          <p:cNvSpPr/>
          <p:nvPr/>
        </p:nvSpPr>
        <p:spPr>
          <a:xfrm>
            <a:off x="-1" y="0"/>
            <a:ext cx="8735787" cy="100917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Methods: Dual Spectral Subtraction</a:t>
            </a:r>
            <a:endParaRPr lang="en-GB" sz="4000" dirty="0">
              <a:solidFill>
                <a:schemeClr val="bg1"/>
              </a:solidFill>
              <a:latin typeface="+mj-lt"/>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8483468-94FE-E272-9296-A23E64D6B4D2}"/>
                  </a:ext>
                </a:extLst>
              </p:cNvPr>
              <p:cNvSpPr txBox="1"/>
              <p:nvPr/>
            </p:nvSpPr>
            <p:spPr>
              <a:xfrm>
                <a:off x="906604" y="1816087"/>
                <a:ext cx="2290575" cy="369332"/>
              </a:xfrm>
              <a:prstGeom prst="rect">
                <a:avLst/>
              </a:prstGeom>
              <a:noFill/>
            </p:spPr>
            <p:txBody>
              <a:bodyPr wrap="square">
                <a:spAutoFit/>
              </a:bodyPr>
              <a:lstStyle/>
              <a:p>
                <a:pPr algn="ctr"/>
                <a:r>
                  <a:rPr lang="en-GB" b="0" dirty="0"/>
                  <a:t>Primary signal: </a:t>
                </a:r>
                <a14:m>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rPr>
                      <m:t>(</m:t>
                    </m:r>
                    <m:r>
                      <a:rPr lang="en-GB" b="0" i="1" smtClean="0">
                        <a:latin typeface="Cambria Math" panose="02040503050406030204" pitchFamily="18" charset="0"/>
                      </a:rPr>
                      <m:t>𝜔</m:t>
                    </m:r>
                    <m:r>
                      <a:rPr lang="en-GB" b="0" i="1" smtClean="0">
                        <a:latin typeface="Cambria Math" panose="02040503050406030204" pitchFamily="18" charset="0"/>
                      </a:rPr>
                      <m:t>)</m:t>
                    </m:r>
                  </m:oMath>
                </a14:m>
                <a:r>
                  <a:rPr lang="en-GB" b="0" dirty="0"/>
                  <a:t> </a:t>
                </a:r>
                <a:endParaRPr lang="en-GB" dirty="0"/>
              </a:p>
            </p:txBody>
          </p:sp>
        </mc:Choice>
        <mc:Fallback xmlns="">
          <p:sp>
            <p:nvSpPr>
              <p:cNvPr id="31" name="TextBox 30">
                <a:extLst>
                  <a:ext uri="{FF2B5EF4-FFF2-40B4-BE49-F238E27FC236}">
                    <a16:creationId xmlns:a16="http://schemas.microsoft.com/office/drawing/2014/main" id="{88483468-94FE-E272-9296-A23E64D6B4D2}"/>
                  </a:ext>
                </a:extLst>
              </p:cNvPr>
              <p:cNvSpPr txBox="1">
                <a:spLocks noRot="1" noChangeAspect="1" noMove="1" noResize="1" noEditPoints="1" noAdjustHandles="1" noChangeArrowheads="1" noChangeShapeType="1" noTextEdit="1"/>
              </p:cNvSpPr>
              <p:nvPr/>
            </p:nvSpPr>
            <p:spPr>
              <a:xfrm>
                <a:off x="906604" y="1816087"/>
                <a:ext cx="2290575" cy="369332"/>
              </a:xfrm>
              <a:prstGeom prst="rect">
                <a:avLst/>
              </a:prstGeom>
              <a:blipFill>
                <a:blip r:embed="rId10"/>
                <a:stretch>
                  <a:fillRect l="-267" t="-8197" b="-2623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1B41235-EE57-A973-CF7E-4D7C7D397000}"/>
                  </a:ext>
                </a:extLst>
              </p:cNvPr>
              <p:cNvSpPr txBox="1"/>
              <p:nvPr/>
            </p:nvSpPr>
            <p:spPr>
              <a:xfrm>
                <a:off x="5162546" y="1816087"/>
                <a:ext cx="2500125" cy="369332"/>
              </a:xfrm>
              <a:prstGeom prst="rect">
                <a:avLst/>
              </a:prstGeom>
              <a:noFill/>
            </p:spPr>
            <p:txBody>
              <a:bodyPr wrap="square">
                <a:spAutoFit/>
              </a:bodyPr>
              <a:lstStyle/>
              <a:p>
                <a:pPr algn="ctr"/>
                <a:r>
                  <a:rPr lang="en-GB" b="0" dirty="0"/>
                  <a:t>Reference signal: </a:t>
                </a:r>
                <a14:m>
                  <m:oMath xmlns:m="http://schemas.openxmlformats.org/officeDocument/2006/math">
                    <m:r>
                      <a:rPr lang="en-GB" b="0" i="1" smtClean="0">
                        <a:latin typeface="Cambria Math" panose="02040503050406030204" pitchFamily="18" charset="0"/>
                      </a:rPr>
                      <m:t>𝑁</m:t>
                    </m:r>
                    <m:r>
                      <a:rPr lang="en-GB" b="0" i="1" smtClean="0">
                        <a:latin typeface="Cambria Math" panose="02040503050406030204" pitchFamily="18" charset="0"/>
                      </a:rPr>
                      <m:t>(</m:t>
                    </m:r>
                    <m:r>
                      <a:rPr lang="en-GB" b="0" i="1" smtClean="0">
                        <a:latin typeface="Cambria Math" panose="02040503050406030204" pitchFamily="18" charset="0"/>
                      </a:rPr>
                      <m:t>𝜔</m:t>
                    </m:r>
                    <m:r>
                      <a:rPr lang="en-GB" b="0" i="1" smtClean="0">
                        <a:latin typeface="Cambria Math" panose="02040503050406030204" pitchFamily="18" charset="0"/>
                      </a:rPr>
                      <m:t>)</m:t>
                    </m:r>
                  </m:oMath>
                </a14:m>
                <a:r>
                  <a:rPr lang="en-GB" b="0" dirty="0"/>
                  <a:t> </a:t>
                </a:r>
                <a:endParaRPr lang="en-GB" dirty="0"/>
              </a:p>
            </p:txBody>
          </p:sp>
        </mc:Choice>
        <mc:Fallback xmlns="">
          <p:sp>
            <p:nvSpPr>
              <p:cNvPr id="32" name="TextBox 31">
                <a:extLst>
                  <a:ext uri="{FF2B5EF4-FFF2-40B4-BE49-F238E27FC236}">
                    <a16:creationId xmlns:a16="http://schemas.microsoft.com/office/drawing/2014/main" id="{C1B41235-EE57-A973-CF7E-4D7C7D397000}"/>
                  </a:ext>
                </a:extLst>
              </p:cNvPr>
              <p:cNvSpPr txBox="1">
                <a:spLocks noRot="1" noChangeAspect="1" noMove="1" noResize="1" noEditPoints="1" noAdjustHandles="1" noChangeArrowheads="1" noChangeShapeType="1" noTextEdit="1"/>
              </p:cNvSpPr>
              <p:nvPr/>
            </p:nvSpPr>
            <p:spPr>
              <a:xfrm>
                <a:off x="5162546" y="1816087"/>
                <a:ext cx="2500125" cy="369332"/>
              </a:xfrm>
              <a:prstGeom prst="rect">
                <a:avLst/>
              </a:prstGeom>
              <a:blipFill>
                <a:blip r:embed="rId11"/>
                <a:stretch>
                  <a:fillRect l="-1463" t="-8197" b="-2623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96673F-9BD3-2D77-4E38-39995FBB9269}"/>
                  </a:ext>
                </a:extLst>
              </p:cNvPr>
              <p:cNvSpPr txBox="1"/>
              <p:nvPr/>
            </p:nvSpPr>
            <p:spPr>
              <a:xfrm>
                <a:off x="8946475" y="1816087"/>
                <a:ext cx="2652436" cy="369332"/>
              </a:xfrm>
              <a:prstGeom prst="rect">
                <a:avLst/>
              </a:prstGeom>
              <a:noFill/>
            </p:spPr>
            <p:txBody>
              <a:bodyPr wrap="square">
                <a:spAutoFit/>
              </a:bodyPr>
              <a:lstStyle/>
              <a:p>
                <a:pPr algn="ctr"/>
                <a:r>
                  <a:rPr lang="en-GB" b="0" dirty="0"/>
                  <a:t>Denoised signal: </a:t>
                </a:r>
                <a14:m>
                  <m:oMath xmlns:m="http://schemas.openxmlformats.org/officeDocument/2006/math">
                    <m:r>
                      <a:rPr lang="en-GB" b="0" i="1" smtClean="0">
                        <a:latin typeface="Cambria Math" panose="02040503050406030204" pitchFamily="18" charset="0"/>
                      </a:rPr>
                      <m:t>𝑌</m:t>
                    </m:r>
                    <m:r>
                      <a:rPr lang="en-GB" b="0" i="1" smtClean="0">
                        <a:latin typeface="Cambria Math" panose="02040503050406030204" pitchFamily="18" charset="0"/>
                      </a:rPr>
                      <m:t>(</m:t>
                    </m:r>
                    <m:r>
                      <a:rPr lang="en-GB" b="0" i="1" smtClean="0">
                        <a:latin typeface="Cambria Math" panose="02040503050406030204" pitchFamily="18" charset="0"/>
                      </a:rPr>
                      <m:t>𝜔</m:t>
                    </m:r>
                    <m:r>
                      <a:rPr lang="en-GB" b="0" i="1" smtClean="0">
                        <a:latin typeface="Cambria Math" panose="02040503050406030204" pitchFamily="18" charset="0"/>
                      </a:rPr>
                      <m:t>)</m:t>
                    </m:r>
                  </m:oMath>
                </a14:m>
                <a:r>
                  <a:rPr lang="en-GB" b="0" dirty="0"/>
                  <a:t> </a:t>
                </a:r>
                <a:endParaRPr lang="en-GB" dirty="0"/>
              </a:p>
            </p:txBody>
          </p:sp>
        </mc:Choice>
        <mc:Fallback xmlns="">
          <p:sp>
            <p:nvSpPr>
              <p:cNvPr id="33" name="TextBox 32">
                <a:extLst>
                  <a:ext uri="{FF2B5EF4-FFF2-40B4-BE49-F238E27FC236}">
                    <a16:creationId xmlns:a16="http://schemas.microsoft.com/office/drawing/2014/main" id="{A796673F-9BD3-2D77-4E38-39995FBB9269}"/>
                  </a:ext>
                </a:extLst>
              </p:cNvPr>
              <p:cNvSpPr txBox="1">
                <a:spLocks noRot="1" noChangeAspect="1" noMove="1" noResize="1" noEditPoints="1" noAdjustHandles="1" noChangeArrowheads="1" noChangeShapeType="1" noTextEdit="1"/>
              </p:cNvSpPr>
              <p:nvPr/>
            </p:nvSpPr>
            <p:spPr>
              <a:xfrm>
                <a:off x="8946475" y="1816087"/>
                <a:ext cx="2652436" cy="369332"/>
              </a:xfrm>
              <a:prstGeom prst="rect">
                <a:avLst/>
              </a:prstGeom>
              <a:blipFill>
                <a:blip r:embed="rId12"/>
                <a:stretch>
                  <a:fillRect t="-8197" b="-2623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8886EF5-B6E8-5462-0178-65F53D0B9CD2}"/>
                  </a:ext>
                </a:extLst>
              </p:cNvPr>
              <p:cNvSpPr txBox="1"/>
              <p:nvPr/>
            </p:nvSpPr>
            <p:spPr>
              <a:xfrm>
                <a:off x="3744577" y="3161565"/>
                <a:ext cx="1417969"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000" b="0" i="1" smtClean="0">
                          <a:latin typeface="Cambria Math" panose="02040503050406030204" pitchFamily="18" charset="0"/>
                        </a:rPr>
                        <m:t>−  </m:t>
                      </m:r>
                      <m:r>
                        <a:rPr lang="en-GB" sz="3000" b="0" i="1" smtClean="0">
                          <a:latin typeface="Cambria Math" panose="02040503050406030204" pitchFamily="18" charset="0"/>
                        </a:rPr>
                        <m:t>𝜆</m:t>
                      </m:r>
                      <m:r>
                        <a:rPr lang="en-GB" sz="3000" b="0" i="1" smtClean="0">
                          <a:latin typeface="Cambria Math" panose="02040503050406030204" pitchFamily="18" charset="0"/>
                          <a:ea typeface="Cambria Math" panose="02040503050406030204" pitchFamily="18" charset="0"/>
                        </a:rPr>
                        <m:t>×</m:t>
                      </m:r>
                    </m:oMath>
                  </m:oMathPara>
                </a14:m>
                <a:endParaRPr lang="en-GB" sz="3000" dirty="0"/>
              </a:p>
            </p:txBody>
          </p:sp>
        </mc:Choice>
        <mc:Fallback xmlns="">
          <p:sp>
            <p:nvSpPr>
              <p:cNvPr id="4" name="TextBox 3">
                <a:extLst>
                  <a:ext uri="{FF2B5EF4-FFF2-40B4-BE49-F238E27FC236}">
                    <a16:creationId xmlns:a16="http://schemas.microsoft.com/office/drawing/2014/main" id="{38886EF5-B6E8-5462-0178-65F53D0B9CD2}"/>
                  </a:ext>
                </a:extLst>
              </p:cNvPr>
              <p:cNvSpPr txBox="1">
                <a:spLocks noRot="1" noChangeAspect="1" noMove="1" noResize="1" noEditPoints="1" noAdjustHandles="1" noChangeArrowheads="1" noChangeShapeType="1" noTextEdit="1"/>
              </p:cNvSpPr>
              <p:nvPr/>
            </p:nvSpPr>
            <p:spPr>
              <a:xfrm>
                <a:off x="3744577" y="3161565"/>
                <a:ext cx="1417969" cy="553998"/>
              </a:xfrm>
              <a:prstGeom prst="rect">
                <a:avLst/>
              </a:prstGeom>
              <a:blipFill>
                <a:blip r:embed="rId13"/>
                <a:stretch>
                  <a:fillRect/>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DBB42AD1-5433-1499-2A05-8E8B360C8093}"/>
              </a:ext>
            </a:extLst>
          </p:cNvPr>
          <p:cNvSpPr txBox="1"/>
          <p:nvPr/>
        </p:nvSpPr>
        <p:spPr>
          <a:xfrm>
            <a:off x="11258653" y="230349"/>
            <a:ext cx="756938" cy="369332"/>
          </a:xfrm>
          <a:prstGeom prst="rect">
            <a:avLst/>
          </a:prstGeom>
          <a:ln>
            <a:solidFill>
              <a:schemeClr val="accent2"/>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GB" dirty="0"/>
              <a:t>11/19</a:t>
            </a:r>
          </a:p>
        </p:txBody>
      </p:sp>
      <p:sp>
        <p:nvSpPr>
          <p:cNvPr id="11" name="Rectangle: Rounded Corners 10">
            <a:extLst>
              <a:ext uri="{FF2B5EF4-FFF2-40B4-BE49-F238E27FC236}">
                <a16:creationId xmlns:a16="http://schemas.microsoft.com/office/drawing/2014/main" id="{8ED3B5DF-6DC0-7CC8-14B3-F0E356BF82FD}"/>
              </a:ext>
            </a:extLst>
          </p:cNvPr>
          <p:cNvSpPr/>
          <p:nvPr/>
        </p:nvSpPr>
        <p:spPr>
          <a:xfrm>
            <a:off x="9770469" y="2639571"/>
            <a:ext cx="800483" cy="521994"/>
          </a:xfrm>
          <a:prstGeom prst="roundRect">
            <a:avLst/>
          </a:prstGeom>
          <a:no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S1</a:t>
            </a:r>
          </a:p>
        </p:txBody>
      </p:sp>
      <p:sp>
        <p:nvSpPr>
          <p:cNvPr id="12" name="Rectangle: Rounded Corners 11">
            <a:extLst>
              <a:ext uri="{FF2B5EF4-FFF2-40B4-BE49-F238E27FC236}">
                <a16:creationId xmlns:a16="http://schemas.microsoft.com/office/drawing/2014/main" id="{FCC5A79F-298B-C68C-A0FF-357F07AFE119}"/>
              </a:ext>
            </a:extLst>
          </p:cNvPr>
          <p:cNvSpPr/>
          <p:nvPr/>
        </p:nvSpPr>
        <p:spPr>
          <a:xfrm>
            <a:off x="9989868" y="3747476"/>
            <a:ext cx="800483" cy="521994"/>
          </a:xfrm>
          <a:prstGeom prst="roundRect">
            <a:avLst/>
          </a:prstGeom>
          <a:no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S2</a:t>
            </a:r>
          </a:p>
        </p:txBody>
      </p:sp>
    </p:spTree>
    <p:extLst>
      <p:ext uri="{BB962C8B-B14F-4D97-AF65-F5344CB8AC3E}">
        <p14:creationId xmlns:p14="http://schemas.microsoft.com/office/powerpoint/2010/main" val="5928252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A9956A-A2E1-6310-6CE7-0597C50BF24E}"/>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EB63F9BE-5715-07BD-56D0-223A08C19FC7}"/>
              </a:ext>
            </a:extLst>
          </p:cNvPr>
          <p:cNvSpPr/>
          <p:nvPr/>
        </p:nvSpPr>
        <p:spPr>
          <a:xfrm>
            <a:off x="-1" y="0"/>
            <a:ext cx="6096001" cy="100917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Methods: Segmentation</a:t>
            </a:r>
            <a:endParaRPr lang="en-GB" sz="4000" dirty="0">
              <a:solidFill>
                <a:schemeClr val="bg1"/>
              </a:solidFill>
              <a:latin typeface="+mj-lt"/>
            </a:endParaRPr>
          </a:p>
        </p:txBody>
      </p:sp>
      <p:pic>
        <p:nvPicPr>
          <p:cNvPr id="5" name="Picture 4">
            <a:extLst>
              <a:ext uri="{FF2B5EF4-FFF2-40B4-BE49-F238E27FC236}">
                <a16:creationId xmlns:a16="http://schemas.microsoft.com/office/drawing/2014/main" id="{D88D5A28-DFB1-38F9-990E-580E030A74F6}"/>
              </a:ext>
            </a:extLst>
          </p:cNvPr>
          <p:cNvPicPr>
            <a:picLocks noChangeAspect="1"/>
          </p:cNvPicPr>
          <p:nvPr/>
        </p:nvPicPr>
        <p:blipFill rotWithShape="1">
          <a:blip r:embed="rId3"/>
          <a:srcRect b="78606"/>
          <a:stretch/>
        </p:blipFill>
        <p:spPr>
          <a:xfrm>
            <a:off x="277091" y="1087849"/>
            <a:ext cx="6480849" cy="1079862"/>
          </a:xfrm>
          <a:prstGeom prst="rect">
            <a:avLst/>
          </a:prstGeom>
        </p:spPr>
      </p:pic>
      <p:pic>
        <p:nvPicPr>
          <p:cNvPr id="12" name="Picture 11">
            <a:extLst>
              <a:ext uri="{FF2B5EF4-FFF2-40B4-BE49-F238E27FC236}">
                <a16:creationId xmlns:a16="http://schemas.microsoft.com/office/drawing/2014/main" id="{3E1B292B-DF6B-9D40-70EA-BC9713B65826}"/>
              </a:ext>
            </a:extLst>
          </p:cNvPr>
          <p:cNvPicPr>
            <a:picLocks noChangeAspect="1"/>
          </p:cNvPicPr>
          <p:nvPr/>
        </p:nvPicPr>
        <p:blipFill rotWithShape="1">
          <a:blip r:embed="rId4"/>
          <a:srcRect t="26128" b="52054"/>
          <a:stretch/>
        </p:blipFill>
        <p:spPr>
          <a:xfrm>
            <a:off x="5434060" y="2213606"/>
            <a:ext cx="6480849" cy="1101291"/>
          </a:xfrm>
          <a:prstGeom prst="rect">
            <a:avLst/>
          </a:prstGeom>
        </p:spPr>
      </p:pic>
      <p:pic>
        <p:nvPicPr>
          <p:cNvPr id="25" name="Picture 24">
            <a:extLst>
              <a:ext uri="{FF2B5EF4-FFF2-40B4-BE49-F238E27FC236}">
                <a16:creationId xmlns:a16="http://schemas.microsoft.com/office/drawing/2014/main" id="{61A0D720-E2F7-E37F-BA94-9CEDF3391498}"/>
              </a:ext>
            </a:extLst>
          </p:cNvPr>
          <p:cNvPicPr>
            <a:picLocks noChangeAspect="1"/>
          </p:cNvPicPr>
          <p:nvPr/>
        </p:nvPicPr>
        <p:blipFill rotWithShape="1">
          <a:blip r:embed="rId4"/>
          <a:srcRect t="53199" b="26195"/>
          <a:stretch/>
        </p:blipFill>
        <p:spPr>
          <a:xfrm>
            <a:off x="5434060" y="3358387"/>
            <a:ext cx="6480849" cy="1040108"/>
          </a:xfrm>
          <a:prstGeom prst="rect">
            <a:avLst/>
          </a:prstGeom>
        </p:spPr>
      </p:pic>
      <p:pic>
        <p:nvPicPr>
          <p:cNvPr id="28" name="Picture 27">
            <a:extLst>
              <a:ext uri="{FF2B5EF4-FFF2-40B4-BE49-F238E27FC236}">
                <a16:creationId xmlns:a16="http://schemas.microsoft.com/office/drawing/2014/main" id="{0312BCF8-D1EF-1E03-1597-558C26A0D197}"/>
              </a:ext>
            </a:extLst>
          </p:cNvPr>
          <p:cNvPicPr>
            <a:picLocks noChangeAspect="1"/>
          </p:cNvPicPr>
          <p:nvPr/>
        </p:nvPicPr>
        <p:blipFill rotWithShape="1">
          <a:blip r:embed="rId4"/>
          <a:srcRect t="78653"/>
          <a:stretch/>
        </p:blipFill>
        <p:spPr>
          <a:xfrm>
            <a:off x="5434060" y="4444096"/>
            <a:ext cx="6480849" cy="1077498"/>
          </a:xfrm>
          <a:prstGeom prst="rect">
            <a:avLst/>
          </a:prstGeom>
        </p:spPr>
      </p:pic>
      <p:cxnSp>
        <p:nvCxnSpPr>
          <p:cNvPr id="31" name="Connector: Curved 30">
            <a:extLst>
              <a:ext uri="{FF2B5EF4-FFF2-40B4-BE49-F238E27FC236}">
                <a16:creationId xmlns:a16="http://schemas.microsoft.com/office/drawing/2014/main" id="{22DEBF7E-AF75-15B1-D4F1-06F186CB5424}"/>
              </a:ext>
            </a:extLst>
          </p:cNvPr>
          <p:cNvCxnSpPr>
            <a:stCxn id="5" idx="3"/>
            <a:endCxn id="12" idx="0"/>
          </p:cNvCxnSpPr>
          <p:nvPr/>
        </p:nvCxnSpPr>
        <p:spPr>
          <a:xfrm>
            <a:off x="6757940" y="1627780"/>
            <a:ext cx="1916545" cy="585826"/>
          </a:xfrm>
          <a:prstGeom prst="curvedConnector2">
            <a:avLst/>
          </a:prstGeom>
          <a:ln w="38100">
            <a:tailEnd type="triangle" w="lg" len="lg"/>
          </a:ln>
        </p:spPr>
        <p:style>
          <a:lnRef idx="2">
            <a:schemeClr val="dk1"/>
          </a:lnRef>
          <a:fillRef idx="0">
            <a:schemeClr val="dk1"/>
          </a:fillRef>
          <a:effectRef idx="1">
            <a:schemeClr val="dk1"/>
          </a:effectRef>
          <a:fontRef idx="minor">
            <a:schemeClr val="tx1"/>
          </a:fontRef>
        </p:style>
      </p:cxnSp>
      <p:sp>
        <p:nvSpPr>
          <p:cNvPr id="3" name="Rectangle: Rounded Corners 2">
            <a:extLst>
              <a:ext uri="{FF2B5EF4-FFF2-40B4-BE49-F238E27FC236}">
                <a16:creationId xmlns:a16="http://schemas.microsoft.com/office/drawing/2014/main" id="{DF42181D-CA95-AE1A-6232-4828E3495C66}"/>
              </a:ext>
            </a:extLst>
          </p:cNvPr>
          <p:cNvSpPr/>
          <p:nvPr/>
        </p:nvSpPr>
        <p:spPr>
          <a:xfrm>
            <a:off x="1634716" y="2603483"/>
            <a:ext cx="3511550" cy="474276"/>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GB" dirty="0">
                <a:solidFill>
                  <a:schemeClr val="tx1"/>
                </a:solidFill>
              </a:rPr>
              <a:t>Extract the signal’s envelope</a:t>
            </a:r>
          </a:p>
        </p:txBody>
      </p:sp>
      <p:sp>
        <p:nvSpPr>
          <p:cNvPr id="6" name="Rectangle: Rounded Corners 5">
            <a:extLst>
              <a:ext uri="{FF2B5EF4-FFF2-40B4-BE49-F238E27FC236}">
                <a16:creationId xmlns:a16="http://schemas.microsoft.com/office/drawing/2014/main" id="{5ABDC63B-17E3-9B52-8E36-4EC022D5D316}"/>
              </a:ext>
            </a:extLst>
          </p:cNvPr>
          <p:cNvSpPr/>
          <p:nvPr/>
        </p:nvSpPr>
        <p:spPr>
          <a:xfrm>
            <a:off x="2430663" y="3766364"/>
            <a:ext cx="2715603" cy="40981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2. Smooth the envelope</a:t>
            </a:r>
          </a:p>
        </p:txBody>
      </p:sp>
      <p:sp>
        <p:nvSpPr>
          <p:cNvPr id="7" name="Rectangle: Rounded Corners 6">
            <a:extLst>
              <a:ext uri="{FF2B5EF4-FFF2-40B4-BE49-F238E27FC236}">
                <a16:creationId xmlns:a16="http://schemas.microsoft.com/office/drawing/2014/main" id="{424E43BA-79CF-3747-3746-1D81CC05E905}"/>
              </a:ext>
            </a:extLst>
          </p:cNvPr>
          <p:cNvSpPr/>
          <p:nvPr/>
        </p:nvSpPr>
        <p:spPr>
          <a:xfrm>
            <a:off x="9814156" y="5666470"/>
            <a:ext cx="2100753" cy="40981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3. Identify the FHS</a:t>
            </a:r>
          </a:p>
        </p:txBody>
      </p:sp>
      <p:grpSp>
        <p:nvGrpSpPr>
          <p:cNvPr id="24" name="Group 23">
            <a:extLst>
              <a:ext uri="{FF2B5EF4-FFF2-40B4-BE49-F238E27FC236}">
                <a16:creationId xmlns:a16="http://schemas.microsoft.com/office/drawing/2014/main" id="{501EB4A1-6061-B65C-E172-FF39EA15B863}"/>
              </a:ext>
            </a:extLst>
          </p:cNvPr>
          <p:cNvGrpSpPr/>
          <p:nvPr/>
        </p:nvGrpSpPr>
        <p:grpSpPr>
          <a:xfrm>
            <a:off x="68809" y="4690290"/>
            <a:ext cx="10795725" cy="2036285"/>
            <a:chOff x="68810" y="4690290"/>
            <a:chExt cx="10795725" cy="2036285"/>
          </a:xfrm>
        </p:grpSpPr>
        <p:cxnSp>
          <p:nvCxnSpPr>
            <p:cNvPr id="37" name="Connector: Curved 36">
              <a:extLst>
                <a:ext uri="{FF2B5EF4-FFF2-40B4-BE49-F238E27FC236}">
                  <a16:creationId xmlns:a16="http://schemas.microsoft.com/office/drawing/2014/main" id="{946448A7-4C41-9D07-74B6-B2812667F920}"/>
                </a:ext>
              </a:extLst>
            </p:cNvPr>
            <p:cNvCxnSpPr>
              <a:cxnSpLocks/>
              <a:stCxn id="7" idx="2"/>
              <a:endCxn id="8" idx="3"/>
            </p:cNvCxnSpPr>
            <p:nvPr/>
          </p:nvCxnSpPr>
          <p:spPr>
            <a:xfrm rot="5400000">
              <a:off x="9509459" y="5145676"/>
              <a:ext cx="424467" cy="2285684"/>
            </a:xfrm>
            <a:prstGeom prst="curvedConnector2">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5BAE670A-B5BE-BA34-0037-24EC41688749}"/>
                </a:ext>
              </a:extLst>
            </p:cNvPr>
            <p:cNvGrpSpPr/>
            <p:nvPr/>
          </p:nvGrpSpPr>
          <p:grpSpPr>
            <a:xfrm>
              <a:off x="68810" y="4690290"/>
              <a:ext cx="8510040" cy="2036285"/>
              <a:chOff x="68810" y="4690290"/>
              <a:chExt cx="8510040" cy="2036285"/>
            </a:xfrm>
          </p:grpSpPr>
          <p:sp>
            <p:nvSpPr>
              <p:cNvPr id="8" name="Rectangle: Rounded Corners 7">
                <a:extLst>
                  <a:ext uri="{FF2B5EF4-FFF2-40B4-BE49-F238E27FC236}">
                    <a16:creationId xmlns:a16="http://schemas.microsoft.com/office/drawing/2014/main" id="{7F155052-A829-EECC-BCF1-3860E0CD2FD3}"/>
                  </a:ext>
                </a:extLst>
              </p:cNvPr>
              <p:cNvSpPr/>
              <p:nvPr/>
            </p:nvSpPr>
            <p:spPr>
              <a:xfrm>
                <a:off x="4738198" y="6295844"/>
                <a:ext cx="3840652" cy="40981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4. Identify the boundaries of the FHS</a:t>
                </a:r>
              </a:p>
            </p:txBody>
          </p:sp>
          <p:grpSp>
            <p:nvGrpSpPr>
              <p:cNvPr id="22" name="Group 21">
                <a:extLst>
                  <a:ext uri="{FF2B5EF4-FFF2-40B4-BE49-F238E27FC236}">
                    <a16:creationId xmlns:a16="http://schemas.microsoft.com/office/drawing/2014/main" id="{66564A05-3362-6FF5-3D91-C927405FD334}"/>
                  </a:ext>
                </a:extLst>
              </p:cNvPr>
              <p:cNvGrpSpPr/>
              <p:nvPr/>
            </p:nvGrpSpPr>
            <p:grpSpPr>
              <a:xfrm>
                <a:off x="68810" y="4690290"/>
                <a:ext cx="4515429" cy="2036285"/>
                <a:chOff x="68810" y="4690290"/>
                <a:chExt cx="4515429" cy="2036285"/>
              </a:xfrm>
            </p:grpSpPr>
            <p:pic>
              <p:nvPicPr>
                <p:cNvPr id="9" name="Picture 8">
                  <a:extLst>
                    <a:ext uri="{FF2B5EF4-FFF2-40B4-BE49-F238E27FC236}">
                      <a16:creationId xmlns:a16="http://schemas.microsoft.com/office/drawing/2014/main" id="{BF879BBB-89AE-4C05-7AD9-4C58A8FC9B8A}"/>
                    </a:ext>
                  </a:extLst>
                </p:cNvPr>
                <p:cNvPicPr>
                  <a:picLocks noChangeAspect="1"/>
                </p:cNvPicPr>
                <p:nvPr/>
              </p:nvPicPr>
              <p:blipFill>
                <a:blip r:embed="rId5"/>
                <a:stretch>
                  <a:fillRect/>
                </a:stretch>
              </p:blipFill>
              <p:spPr>
                <a:xfrm>
                  <a:off x="68810" y="4690290"/>
                  <a:ext cx="4515429" cy="2036285"/>
                </a:xfrm>
                <a:prstGeom prst="rect">
                  <a:avLst/>
                </a:prstGeom>
              </p:spPr>
            </p:pic>
            <p:sp>
              <p:nvSpPr>
                <p:cNvPr id="10" name="Oval 9">
                  <a:extLst>
                    <a:ext uri="{FF2B5EF4-FFF2-40B4-BE49-F238E27FC236}">
                      <a16:creationId xmlns:a16="http://schemas.microsoft.com/office/drawing/2014/main" id="{A6794EC7-1A53-7C26-B23C-A327C5D77694}"/>
                    </a:ext>
                  </a:extLst>
                </p:cNvPr>
                <p:cNvSpPr/>
                <p:nvPr/>
              </p:nvSpPr>
              <p:spPr>
                <a:xfrm>
                  <a:off x="330614" y="4982845"/>
                  <a:ext cx="108000" cy="108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319C82F9-DC28-B883-8D81-98BDC7151250}"/>
                    </a:ext>
                  </a:extLst>
                </p:cNvPr>
                <p:cNvSpPr/>
                <p:nvPr/>
              </p:nvSpPr>
              <p:spPr>
                <a:xfrm>
                  <a:off x="655734" y="5180965"/>
                  <a:ext cx="108000" cy="108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E2CB636E-9BBF-E370-718D-083E9A416EDA}"/>
                    </a:ext>
                  </a:extLst>
                </p:cNvPr>
                <p:cNvSpPr/>
                <p:nvPr/>
              </p:nvSpPr>
              <p:spPr>
                <a:xfrm>
                  <a:off x="1234435" y="4928845"/>
                  <a:ext cx="108000" cy="108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F96C9E14-59A2-D54A-39CB-E510B905B64D}"/>
                    </a:ext>
                  </a:extLst>
                </p:cNvPr>
                <p:cNvSpPr/>
                <p:nvPr/>
              </p:nvSpPr>
              <p:spPr>
                <a:xfrm>
                  <a:off x="1550239" y="4999791"/>
                  <a:ext cx="108000" cy="108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824066C1-FFBE-6E20-84B1-B9C4F098F038}"/>
                    </a:ext>
                  </a:extLst>
                </p:cNvPr>
                <p:cNvSpPr/>
                <p:nvPr/>
              </p:nvSpPr>
              <p:spPr>
                <a:xfrm>
                  <a:off x="2196424" y="4999791"/>
                  <a:ext cx="108000" cy="108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D5A79E0F-9FFB-0316-8D1C-FE6D537E59DA}"/>
                    </a:ext>
                  </a:extLst>
                </p:cNvPr>
                <p:cNvSpPr/>
                <p:nvPr/>
              </p:nvSpPr>
              <p:spPr>
                <a:xfrm>
                  <a:off x="2476914" y="4999791"/>
                  <a:ext cx="108000" cy="108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B15BB2DC-E8E8-3733-6D44-A8AE51592BAF}"/>
                    </a:ext>
                  </a:extLst>
                </p:cNvPr>
                <p:cNvSpPr/>
                <p:nvPr/>
              </p:nvSpPr>
              <p:spPr>
                <a:xfrm>
                  <a:off x="3047999" y="5053791"/>
                  <a:ext cx="108000" cy="108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3CECADDB-2A60-55A5-D038-52521829C278}"/>
                    </a:ext>
                  </a:extLst>
                </p:cNvPr>
                <p:cNvSpPr/>
                <p:nvPr/>
              </p:nvSpPr>
              <p:spPr>
                <a:xfrm>
                  <a:off x="3380735" y="5072965"/>
                  <a:ext cx="108000" cy="108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84609CAF-EC95-4F13-5E65-05CB33C86672}"/>
                    </a:ext>
                  </a:extLst>
                </p:cNvPr>
                <p:cNvSpPr/>
                <p:nvPr/>
              </p:nvSpPr>
              <p:spPr>
                <a:xfrm>
                  <a:off x="3928487" y="5053791"/>
                  <a:ext cx="108000" cy="108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11BCE29A-AC79-464E-9BCB-4EB213469A4E}"/>
                    </a:ext>
                  </a:extLst>
                </p:cNvPr>
                <p:cNvSpPr/>
                <p:nvPr/>
              </p:nvSpPr>
              <p:spPr>
                <a:xfrm>
                  <a:off x="4264980" y="4892579"/>
                  <a:ext cx="108000" cy="108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30" name="TextBox 29">
            <a:extLst>
              <a:ext uri="{FF2B5EF4-FFF2-40B4-BE49-F238E27FC236}">
                <a16:creationId xmlns:a16="http://schemas.microsoft.com/office/drawing/2014/main" id="{823388D1-2439-8D36-36B9-94E135D504B1}"/>
              </a:ext>
            </a:extLst>
          </p:cNvPr>
          <p:cNvSpPr txBox="1"/>
          <p:nvPr/>
        </p:nvSpPr>
        <p:spPr>
          <a:xfrm>
            <a:off x="11258653" y="230349"/>
            <a:ext cx="756938" cy="369332"/>
          </a:xfrm>
          <a:prstGeom prst="rect">
            <a:avLst/>
          </a:prstGeom>
          <a:ln>
            <a:solidFill>
              <a:schemeClr val="accent2"/>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GB" dirty="0"/>
              <a:t>12/19</a:t>
            </a:r>
          </a:p>
        </p:txBody>
      </p:sp>
    </p:spTree>
    <p:custDataLst>
      <p:tags r:id="rId1"/>
    </p:custDataLst>
    <p:extLst>
      <p:ext uri="{BB962C8B-B14F-4D97-AF65-F5344CB8AC3E}">
        <p14:creationId xmlns:p14="http://schemas.microsoft.com/office/powerpoint/2010/main" val="152646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525A5647-D539-ACC2-728E-D881401817ED}"/>
              </a:ext>
            </a:extLst>
          </p:cNvPr>
          <p:cNvPicPr>
            <a:picLocks noChangeAspect="1"/>
          </p:cNvPicPr>
          <p:nvPr/>
        </p:nvPicPr>
        <p:blipFill>
          <a:blip r:embed="rId4"/>
          <a:stretch>
            <a:fillRect/>
          </a:stretch>
        </p:blipFill>
        <p:spPr>
          <a:xfrm>
            <a:off x="1814739" y="1183710"/>
            <a:ext cx="4758203" cy="4677974"/>
          </a:xfrm>
          <a:prstGeom prst="rect">
            <a:avLst/>
          </a:prstGeom>
        </p:spPr>
      </p:pic>
      <p:sp>
        <p:nvSpPr>
          <p:cNvPr id="6" name="Rectangle 5">
            <a:extLst>
              <a:ext uri="{FF2B5EF4-FFF2-40B4-BE49-F238E27FC236}">
                <a16:creationId xmlns:a16="http://schemas.microsoft.com/office/drawing/2014/main" id="{DCA58507-108C-3B3F-C329-E30C63B669B5}"/>
              </a:ext>
            </a:extLst>
          </p:cNvPr>
          <p:cNvSpPr/>
          <p:nvPr/>
        </p:nvSpPr>
        <p:spPr>
          <a:xfrm>
            <a:off x="0" y="0"/>
            <a:ext cx="7874000" cy="100917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Results: Parameter Tuning (DSS)</a:t>
            </a:r>
            <a:endParaRPr lang="en-GB" sz="4000" dirty="0">
              <a:solidFill>
                <a:schemeClr val="bg1"/>
              </a:solidFill>
              <a:latin typeface="+mj-lt"/>
            </a:endParaRPr>
          </a:p>
        </p:txBody>
      </p:sp>
      <p:sp>
        <p:nvSpPr>
          <p:cNvPr id="8" name="Rectangle: Rounded Corners 7">
            <a:extLst>
              <a:ext uri="{FF2B5EF4-FFF2-40B4-BE49-F238E27FC236}">
                <a16:creationId xmlns:a16="http://schemas.microsoft.com/office/drawing/2014/main" id="{A1724681-2E94-92B8-A338-ACF15CF5A74A}"/>
              </a:ext>
            </a:extLst>
          </p:cNvPr>
          <p:cNvSpPr/>
          <p:nvPr/>
        </p:nvSpPr>
        <p:spPr>
          <a:xfrm>
            <a:off x="10080171" y="769684"/>
            <a:ext cx="1922185" cy="47897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Objective 2</a:t>
            </a:r>
            <a:endParaRPr lang="en-GB" sz="2400" dirty="0">
              <a:solidFill>
                <a:schemeClr val="tx1"/>
              </a:solidFill>
            </a:endParaRPr>
          </a:p>
        </p:txBody>
      </p:sp>
      <p:sp>
        <p:nvSpPr>
          <p:cNvPr id="9" name="Oval 8">
            <a:extLst>
              <a:ext uri="{FF2B5EF4-FFF2-40B4-BE49-F238E27FC236}">
                <a16:creationId xmlns:a16="http://schemas.microsoft.com/office/drawing/2014/main" id="{B4FBAB85-EC6C-6FEE-E2D9-B9F87EEB4E70}"/>
              </a:ext>
            </a:extLst>
          </p:cNvPr>
          <p:cNvSpPr/>
          <p:nvPr/>
        </p:nvSpPr>
        <p:spPr>
          <a:xfrm>
            <a:off x="3570973" y="2601218"/>
            <a:ext cx="3065394" cy="416293"/>
          </a:xfrm>
          <a:prstGeom prst="ellipse">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84F38F04-E723-25C6-FD0B-19690728A780}"/>
                  </a:ext>
                </a:extLst>
              </p:cNvPr>
              <p:cNvSpPr/>
              <p:nvPr/>
            </p:nvSpPr>
            <p:spPr>
              <a:xfrm>
                <a:off x="7067527" y="3401198"/>
                <a:ext cx="2479459" cy="897277"/>
              </a:xfrm>
              <a:prstGeom prst="roundRect">
                <a:avLst/>
              </a:prstGeom>
              <a:no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GB" dirty="0">
                    <a:solidFill>
                      <a:schemeClr val="tx1"/>
                    </a:solidFill>
                    <a:highlight>
                      <a:srgbClr val="F2AA84"/>
                    </a:highlight>
                  </a:rPr>
                  <a:t>SI-SDR</a:t>
                </a:r>
                <a:r>
                  <a:rPr lang="en-GB" dirty="0">
                    <a:solidFill>
                      <a:schemeClr val="tx1"/>
                    </a:solidFill>
                  </a:rPr>
                  <a:t>: power of </a:t>
                </a:r>
                <a14:m>
                  <m:oMath xmlns:m="http://schemas.openxmlformats.org/officeDocument/2006/math">
                    <m:r>
                      <a:rPr lang="en-GB" i="1">
                        <a:solidFill>
                          <a:schemeClr val="tx1"/>
                        </a:solidFill>
                        <a:latin typeface="Cambria Math" panose="02040503050406030204" pitchFamily="18" charset="0"/>
                      </a:rPr>
                      <m:t>𝑦</m:t>
                    </m:r>
                    <m:r>
                      <a:rPr lang="en-GB" i="1">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𝑛</m:t>
                    </m:r>
                    <m:r>
                      <a:rPr lang="en-GB" i="1">
                        <a:solidFill>
                          <a:schemeClr val="tx1"/>
                        </a:solidFill>
                        <a:latin typeface="Cambria Math" panose="02040503050406030204" pitchFamily="18" charset="0"/>
                      </a:rPr>
                      <m:t>) </m:t>
                    </m:r>
                  </m:oMath>
                </a14:m>
                <a:r>
                  <a:rPr lang="en-US" altLang="ja-JP" dirty="0">
                    <a:solidFill>
                      <a:schemeClr val="tx1"/>
                    </a:solidFill>
                  </a:rPr>
                  <a:t>over</a:t>
                </a:r>
                <a:r>
                  <a:rPr lang="en-GB" dirty="0">
                    <a:solidFill>
                      <a:schemeClr val="tx1"/>
                    </a:solidFill>
                  </a:rPr>
                  <a:t> power of distortion </a:t>
                </a:r>
                <a14:m>
                  <m:oMath xmlns:m="http://schemas.openxmlformats.org/officeDocument/2006/math">
                    <m:r>
                      <m:rPr>
                        <m:sty m:val="p"/>
                      </m:rPr>
                      <a:rPr lang="en-GB" b="0" i="0" smtClean="0">
                        <a:solidFill>
                          <a:schemeClr val="tx1"/>
                        </a:solidFill>
                        <a:latin typeface="Cambria Math" panose="02040503050406030204" pitchFamily="18" charset="0"/>
                      </a:rPr>
                      <m:t>s</m:t>
                    </m:r>
                    <m:r>
                      <a:rPr lang="en-GB" b="0" i="0"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𝑛</m:t>
                    </m:r>
                    <m:r>
                      <a:rPr lang="en-GB" b="0" i="1" smtClean="0">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𝑦</m:t>
                    </m:r>
                    <m:r>
                      <a:rPr lang="en-GB" i="1">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𝑛</m:t>
                    </m:r>
                    <m:r>
                      <a:rPr lang="en-GB" i="1">
                        <a:solidFill>
                          <a:schemeClr val="tx1"/>
                        </a:solidFill>
                        <a:latin typeface="Cambria Math" panose="02040503050406030204" pitchFamily="18" charset="0"/>
                      </a:rPr>
                      <m:t>)</m:t>
                    </m:r>
                  </m:oMath>
                </a14:m>
                <a:endParaRPr lang="en-GB" dirty="0">
                  <a:solidFill>
                    <a:schemeClr val="tx1"/>
                  </a:solidFill>
                </a:endParaRPr>
              </a:p>
            </p:txBody>
          </p:sp>
        </mc:Choice>
        <mc:Fallback xmlns="">
          <p:sp>
            <p:nvSpPr>
              <p:cNvPr id="10" name="Rectangle: Rounded Corners 9">
                <a:extLst>
                  <a:ext uri="{FF2B5EF4-FFF2-40B4-BE49-F238E27FC236}">
                    <a16:creationId xmlns:a16="http://schemas.microsoft.com/office/drawing/2014/main" id="{84F38F04-E723-25C6-FD0B-19690728A780}"/>
                  </a:ext>
                </a:extLst>
              </p:cNvPr>
              <p:cNvSpPr>
                <a:spLocks noRot="1" noChangeAspect="1" noMove="1" noResize="1" noEditPoints="1" noAdjustHandles="1" noChangeArrowheads="1" noChangeShapeType="1" noTextEdit="1"/>
              </p:cNvSpPr>
              <p:nvPr/>
            </p:nvSpPr>
            <p:spPr>
              <a:xfrm>
                <a:off x="7067527" y="3401198"/>
                <a:ext cx="2479459" cy="897277"/>
              </a:xfrm>
              <a:prstGeom prst="roundRect">
                <a:avLst/>
              </a:prstGeom>
              <a:blipFill>
                <a:blip r:embed="rId6"/>
                <a:stretch>
                  <a:fillRect l="-246" t="-4082" r="-246" b="-12925"/>
                </a:stretch>
              </a:blipFill>
              <a:ln w="12700">
                <a:noFill/>
                <a:prstDash val="soli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Rounded Corners 10">
                <a:extLst>
                  <a:ext uri="{FF2B5EF4-FFF2-40B4-BE49-F238E27FC236}">
                    <a16:creationId xmlns:a16="http://schemas.microsoft.com/office/drawing/2014/main" id="{1AF6D89D-0C98-56E9-753E-298C7CC653B1}"/>
                  </a:ext>
                </a:extLst>
              </p:cNvPr>
              <p:cNvSpPr/>
              <p:nvPr/>
            </p:nvSpPr>
            <p:spPr>
              <a:xfrm>
                <a:off x="7067527" y="1771212"/>
                <a:ext cx="2581484" cy="1279594"/>
              </a:xfrm>
              <a:prstGeom prst="roundRect">
                <a:avLst/>
              </a:prstGeom>
              <a:no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GB" dirty="0">
                    <a:solidFill>
                      <a:schemeClr val="tx1"/>
                    </a:solidFill>
                    <a:highlight>
                      <a:srgbClr val="F2AA84"/>
                    </a:highlight>
                  </a:rPr>
                  <a:t>MSPE</a:t>
                </a:r>
                <a:r>
                  <a:rPr lang="en-GB" dirty="0">
                    <a:solidFill>
                      <a:schemeClr val="tx1"/>
                    </a:solidFill>
                  </a:rPr>
                  <a:t>: average of the squares of the error between </a:t>
                </a:r>
                <a14:m>
                  <m:oMath xmlns:m="http://schemas.openxmlformats.org/officeDocument/2006/math">
                    <m:r>
                      <a:rPr lang="en-GB" b="0" i="1" smtClean="0">
                        <a:solidFill>
                          <a:schemeClr val="tx1"/>
                        </a:solidFill>
                        <a:latin typeface="Cambria Math" panose="02040503050406030204" pitchFamily="18" charset="0"/>
                      </a:rPr>
                      <m:t>𝑠</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𝑛</m:t>
                        </m:r>
                      </m:e>
                    </m:d>
                  </m:oMath>
                </a14:m>
                <a:r>
                  <a:rPr lang="en-GB" dirty="0">
                    <a:solidFill>
                      <a:schemeClr val="tx1"/>
                    </a:solidFill>
                  </a:rPr>
                  <a:t> and </a:t>
                </a:r>
                <a14:m>
                  <m:oMath xmlns:m="http://schemas.openxmlformats.org/officeDocument/2006/math">
                    <m:r>
                      <a:rPr lang="en-GB" b="0" i="1" smtClean="0">
                        <a:solidFill>
                          <a:schemeClr val="tx1"/>
                        </a:solidFill>
                        <a:latin typeface="Cambria Math" panose="02040503050406030204" pitchFamily="18" charset="0"/>
                      </a:rPr>
                      <m:t>𝑦</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𝑛</m:t>
                    </m:r>
                    <m:r>
                      <a:rPr lang="en-GB" b="0" i="1" smtClean="0">
                        <a:solidFill>
                          <a:schemeClr val="tx1"/>
                        </a:solidFill>
                        <a:latin typeface="Cambria Math" panose="02040503050406030204" pitchFamily="18" charset="0"/>
                      </a:rPr>
                      <m:t>)</m:t>
                    </m:r>
                  </m:oMath>
                </a14:m>
                <a:endParaRPr lang="en-GB" dirty="0">
                  <a:solidFill>
                    <a:schemeClr val="tx1"/>
                  </a:solidFill>
                </a:endParaRPr>
              </a:p>
            </p:txBody>
          </p:sp>
        </mc:Choice>
        <mc:Fallback xmlns="">
          <p:sp>
            <p:nvSpPr>
              <p:cNvPr id="11" name="Rectangle: Rounded Corners 10">
                <a:extLst>
                  <a:ext uri="{FF2B5EF4-FFF2-40B4-BE49-F238E27FC236}">
                    <a16:creationId xmlns:a16="http://schemas.microsoft.com/office/drawing/2014/main" id="{1AF6D89D-0C98-56E9-753E-298C7CC653B1}"/>
                  </a:ext>
                </a:extLst>
              </p:cNvPr>
              <p:cNvSpPr>
                <a:spLocks noRot="1" noChangeAspect="1" noMove="1" noResize="1" noEditPoints="1" noAdjustHandles="1" noChangeArrowheads="1" noChangeShapeType="1" noTextEdit="1"/>
              </p:cNvSpPr>
              <p:nvPr/>
            </p:nvSpPr>
            <p:spPr>
              <a:xfrm>
                <a:off x="7067527" y="1771212"/>
                <a:ext cx="2581484" cy="1279594"/>
              </a:xfrm>
              <a:prstGeom prst="roundRect">
                <a:avLst/>
              </a:prstGeom>
              <a:blipFill>
                <a:blip r:embed="rId7"/>
                <a:stretch>
                  <a:fillRect/>
                </a:stretch>
              </a:blipFill>
              <a:ln w="12700">
                <a:noFill/>
                <a:prstDash val="solid"/>
              </a:ln>
            </p:spPr>
            <p:txBody>
              <a:bodyPr/>
              <a:lstStyle/>
              <a:p>
                <a:r>
                  <a:rPr lang="en-GB">
                    <a:noFill/>
                  </a:rPr>
                  <a:t> </a:t>
                </a:r>
              </a:p>
            </p:txBody>
          </p:sp>
        </mc:Fallback>
      </mc:AlternateContent>
      <p:sp>
        <p:nvSpPr>
          <p:cNvPr id="2" name="TextBox 1">
            <a:extLst>
              <a:ext uri="{FF2B5EF4-FFF2-40B4-BE49-F238E27FC236}">
                <a16:creationId xmlns:a16="http://schemas.microsoft.com/office/drawing/2014/main" id="{CB85A6F3-98BC-994B-B500-03FD54A3BB3C}"/>
              </a:ext>
            </a:extLst>
          </p:cNvPr>
          <p:cNvSpPr txBox="1"/>
          <p:nvPr/>
        </p:nvSpPr>
        <p:spPr>
          <a:xfrm>
            <a:off x="2914468" y="1497895"/>
            <a:ext cx="1123717" cy="246221"/>
          </a:xfrm>
          <a:prstGeom prst="rect">
            <a:avLst/>
          </a:prstGeom>
          <a:solidFill>
            <a:schemeClr val="bg1"/>
          </a:solidFill>
        </p:spPr>
        <p:txBody>
          <a:bodyPr wrap="square" rtlCol="0">
            <a:spAutoFit/>
          </a:bodyPr>
          <a:lstStyle/>
          <a:p>
            <a:r>
              <a:rPr lang="en-GB" sz="1000" dirty="0">
                <a:latin typeface="Cambria" panose="02040503050406030204" pitchFamily="18" charset="0"/>
                <a:ea typeface="Cambria" panose="02040503050406030204" pitchFamily="18" charset="0"/>
              </a:rPr>
              <a:t>Original + WGN</a:t>
            </a:r>
          </a:p>
        </p:txBody>
      </p:sp>
      <p:sp>
        <p:nvSpPr>
          <p:cNvPr id="3" name="TextBox 2">
            <a:extLst>
              <a:ext uri="{FF2B5EF4-FFF2-40B4-BE49-F238E27FC236}">
                <a16:creationId xmlns:a16="http://schemas.microsoft.com/office/drawing/2014/main" id="{E24CFA01-1E21-5CD5-B7E2-7A6BEDE9A22E}"/>
              </a:ext>
            </a:extLst>
          </p:cNvPr>
          <p:cNvSpPr txBox="1"/>
          <p:nvPr/>
        </p:nvSpPr>
        <p:spPr>
          <a:xfrm>
            <a:off x="2920279" y="1671805"/>
            <a:ext cx="972914" cy="246221"/>
          </a:xfrm>
          <a:prstGeom prst="rect">
            <a:avLst/>
          </a:prstGeom>
          <a:solidFill>
            <a:schemeClr val="bg1"/>
          </a:solidFill>
        </p:spPr>
        <p:txBody>
          <a:bodyPr wrap="square" rtlCol="0">
            <a:spAutoFit/>
          </a:bodyPr>
          <a:lstStyle/>
          <a:p>
            <a:r>
              <a:rPr lang="en-GB" sz="1000" dirty="0">
                <a:latin typeface="Cambria" panose="02040503050406030204" pitchFamily="18" charset="0"/>
                <a:ea typeface="Cambria" panose="02040503050406030204" pitchFamily="18" charset="0"/>
              </a:rPr>
              <a:t>Original </a:t>
            </a:r>
          </a:p>
        </p:txBody>
      </p:sp>
      <p:sp>
        <p:nvSpPr>
          <p:cNvPr id="4" name="TextBox 3">
            <a:extLst>
              <a:ext uri="{FF2B5EF4-FFF2-40B4-BE49-F238E27FC236}">
                <a16:creationId xmlns:a16="http://schemas.microsoft.com/office/drawing/2014/main" id="{CE7F1E8E-6508-8E07-8FDC-8D35CC2B81D7}"/>
              </a:ext>
            </a:extLst>
          </p:cNvPr>
          <p:cNvSpPr txBox="1"/>
          <p:nvPr/>
        </p:nvSpPr>
        <p:spPr>
          <a:xfrm>
            <a:off x="2920278" y="1841138"/>
            <a:ext cx="972913" cy="246221"/>
          </a:xfrm>
          <a:prstGeom prst="rect">
            <a:avLst/>
          </a:prstGeom>
          <a:solidFill>
            <a:schemeClr val="bg1"/>
          </a:solidFill>
        </p:spPr>
        <p:txBody>
          <a:bodyPr wrap="square" rtlCol="0">
            <a:spAutoFit/>
          </a:bodyPr>
          <a:lstStyle/>
          <a:p>
            <a:r>
              <a:rPr lang="en-GB" sz="1000" dirty="0">
                <a:latin typeface="Cambria" panose="02040503050406030204" pitchFamily="18" charset="0"/>
                <a:ea typeface="Cambria" panose="02040503050406030204" pitchFamily="18" charset="0"/>
              </a:rPr>
              <a:t>Denoised </a:t>
            </a:r>
          </a:p>
        </p:txBody>
      </p:sp>
      <p:sp>
        <p:nvSpPr>
          <p:cNvPr id="14" name="Rectangle 13">
            <a:extLst>
              <a:ext uri="{FF2B5EF4-FFF2-40B4-BE49-F238E27FC236}">
                <a16:creationId xmlns:a16="http://schemas.microsoft.com/office/drawing/2014/main" id="{50923794-4EB1-09D3-D1D1-9742FFC6562C}"/>
              </a:ext>
            </a:extLst>
          </p:cNvPr>
          <p:cNvSpPr/>
          <p:nvPr/>
        </p:nvSpPr>
        <p:spPr>
          <a:xfrm>
            <a:off x="2590800" y="1480690"/>
            <a:ext cx="1267696" cy="6066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1023871D-D8C9-0431-5F93-685F4809EE90}"/>
              </a:ext>
            </a:extLst>
          </p:cNvPr>
          <p:cNvSpPr/>
          <p:nvPr/>
        </p:nvSpPr>
        <p:spPr>
          <a:xfrm>
            <a:off x="584200" y="5861684"/>
            <a:ext cx="11023600" cy="73262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Observations</a:t>
            </a:r>
            <a:r>
              <a:rPr lang="en-GB" sz="2400" dirty="0">
                <a:solidFill>
                  <a:schemeClr val="tx1"/>
                </a:solidFill>
              </a:rPr>
              <a:t>: There is a trade-off between effective removal of noise and attenuation of cardiac sounds</a:t>
            </a:r>
          </a:p>
        </p:txBody>
      </p:sp>
      <p:sp>
        <p:nvSpPr>
          <p:cNvPr id="16" name="Rectangle 15">
            <a:extLst>
              <a:ext uri="{FF2B5EF4-FFF2-40B4-BE49-F238E27FC236}">
                <a16:creationId xmlns:a16="http://schemas.microsoft.com/office/drawing/2014/main" id="{47EDC589-F220-B7B4-AF6E-53C40176B1CF}"/>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2EFCA030-5F44-8D68-50E5-7672A87EAB56}"/>
              </a:ext>
            </a:extLst>
          </p:cNvPr>
          <p:cNvSpPr/>
          <p:nvPr/>
        </p:nvSpPr>
        <p:spPr>
          <a:xfrm>
            <a:off x="10182195" y="2272334"/>
            <a:ext cx="1944699" cy="277350"/>
          </a:xfrm>
          <a:prstGeom prst="roundRect">
            <a:avLst/>
          </a:prstGeom>
          <a:no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GB" b="1" dirty="0">
                <a:solidFill>
                  <a:schemeClr val="tx1"/>
                </a:solidFill>
              </a:rPr>
              <a:t>Lower = better</a:t>
            </a:r>
          </a:p>
        </p:txBody>
      </p:sp>
      <p:cxnSp>
        <p:nvCxnSpPr>
          <p:cNvPr id="19" name="Straight Arrow Connector 18">
            <a:extLst>
              <a:ext uri="{FF2B5EF4-FFF2-40B4-BE49-F238E27FC236}">
                <a16:creationId xmlns:a16="http://schemas.microsoft.com/office/drawing/2014/main" id="{97EDEBC3-5F4C-3DEA-58EC-5AF735CF98F0}"/>
              </a:ext>
            </a:extLst>
          </p:cNvPr>
          <p:cNvCxnSpPr>
            <a:cxnSpLocks/>
            <a:stCxn id="11" idx="3"/>
          </p:cNvCxnSpPr>
          <p:nvPr/>
        </p:nvCxnSpPr>
        <p:spPr>
          <a:xfrm>
            <a:off x="9649011" y="2411009"/>
            <a:ext cx="43116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20" name="Rectangle: Rounded Corners 19">
            <a:extLst>
              <a:ext uri="{FF2B5EF4-FFF2-40B4-BE49-F238E27FC236}">
                <a16:creationId xmlns:a16="http://schemas.microsoft.com/office/drawing/2014/main" id="{E02C060A-1730-87EB-0FAC-8230B3EB4619}"/>
              </a:ext>
            </a:extLst>
          </p:cNvPr>
          <p:cNvSpPr/>
          <p:nvPr/>
        </p:nvSpPr>
        <p:spPr>
          <a:xfrm>
            <a:off x="10182196" y="3723116"/>
            <a:ext cx="1944699" cy="277350"/>
          </a:xfrm>
          <a:prstGeom prst="roundRect">
            <a:avLst/>
          </a:prstGeom>
          <a:no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GB" b="1" dirty="0">
                <a:solidFill>
                  <a:schemeClr val="tx1"/>
                </a:solidFill>
              </a:rPr>
              <a:t>Higher = better</a:t>
            </a:r>
          </a:p>
        </p:txBody>
      </p:sp>
      <p:cxnSp>
        <p:nvCxnSpPr>
          <p:cNvPr id="24" name="Straight Arrow Connector 23">
            <a:extLst>
              <a:ext uri="{FF2B5EF4-FFF2-40B4-BE49-F238E27FC236}">
                <a16:creationId xmlns:a16="http://schemas.microsoft.com/office/drawing/2014/main" id="{280FA531-39B4-0CF2-5C5C-4CA2F62A64D3}"/>
              </a:ext>
            </a:extLst>
          </p:cNvPr>
          <p:cNvCxnSpPr>
            <a:cxnSpLocks/>
          </p:cNvCxnSpPr>
          <p:nvPr/>
        </p:nvCxnSpPr>
        <p:spPr>
          <a:xfrm>
            <a:off x="9649011" y="3884209"/>
            <a:ext cx="43116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26" name="Arrow: Down 25">
            <a:extLst>
              <a:ext uri="{FF2B5EF4-FFF2-40B4-BE49-F238E27FC236}">
                <a16:creationId xmlns:a16="http://schemas.microsoft.com/office/drawing/2014/main" id="{92C0E251-F308-876B-7A94-DA15D1CE42CB}"/>
              </a:ext>
            </a:extLst>
          </p:cNvPr>
          <p:cNvSpPr/>
          <p:nvPr/>
        </p:nvSpPr>
        <p:spPr>
          <a:xfrm rot="12416795">
            <a:off x="4396881" y="2181864"/>
            <a:ext cx="362862" cy="261869"/>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EDCE996C-C1E7-D8FB-6F9F-32020DD9BB2A}"/>
              </a:ext>
            </a:extLst>
          </p:cNvPr>
          <p:cNvSpPr txBox="1"/>
          <p:nvPr/>
        </p:nvSpPr>
        <p:spPr>
          <a:xfrm>
            <a:off x="11258653" y="230349"/>
            <a:ext cx="756938" cy="369332"/>
          </a:xfrm>
          <a:prstGeom prst="rect">
            <a:avLst/>
          </a:prstGeom>
          <a:ln>
            <a:solidFill>
              <a:schemeClr val="accent6"/>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GB" dirty="0"/>
              <a:t>13/19</a:t>
            </a:r>
          </a:p>
        </p:txBody>
      </p:sp>
      <p:sp>
        <p:nvSpPr>
          <p:cNvPr id="28" name="Arrow: Down 27">
            <a:extLst>
              <a:ext uri="{FF2B5EF4-FFF2-40B4-BE49-F238E27FC236}">
                <a16:creationId xmlns:a16="http://schemas.microsoft.com/office/drawing/2014/main" id="{F0E72347-9025-A936-5D02-75134E4E9AE9}"/>
              </a:ext>
            </a:extLst>
          </p:cNvPr>
          <p:cNvSpPr/>
          <p:nvPr/>
        </p:nvSpPr>
        <p:spPr>
          <a:xfrm rot="12416795">
            <a:off x="4396879" y="5173019"/>
            <a:ext cx="362862" cy="261869"/>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37275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6" grpId="0" animBg="1"/>
      <p:bldP spid="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a:extLst>
              <a:ext uri="{FF2B5EF4-FFF2-40B4-BE49-F238E27FC236}">
                <a16:creationId xmlns:a16="http://schemas.microsoft.com/office/drawing/2014/main" id="{DD1D82C9-FB69-235A-C8A1-BACFE074BAAB}"/>
              </a:ext>
            </a:extLst>
          </p:cNvPr>
          <p:cNvSpPr txBox="1">
            <a:spLocks/>
          </p:cNvSpPr>
          <p:nvPr/>
        </p:nvSpPr>
        <p:spPr>
          <a:xfrm>
            <a:off x="337978" y="1238677"/>
            <a:ext cx="9959335" cy="5204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200" dirty="0"/>
              <a:t>Comparison of denoising algorithms’ average performance </a:t>
            </a:r>
            <a:r>
              <a:rPr lang="en-GB" sz="2200" b="1" dirty="0"/>
              <a:t>after</a:t>
            </a:r>
            <a:r>
              <a:rPr lang="en-GB" sz="2200" dirty="0"/>
              <a:t> tuning: </a:t>
            </a:r>
          </a:p>
        </p:txBody>
      </p:sp>
      <p:sp>
        <p:nvSpPr>
          <p:cNvPr id="6" name="Rectangle 5">
            <a:extLst>
              <a:ext uri="{FF2B5EF4-FFF2-40B4-BE49-F238E27FC236}">
                <a16:creationId xmlns:a16="http://schemas.microsoft.com/office/drawing/2014/main" id="{1F75AAA0-EFED-4AE5-48F4-9EF1D089BE1B}"/>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Content Placeholder 7">
            <a:extLst>
              <a:ext uri="{FF2B5EF4-FFF2-40B4-BE49-F238E27FC236}">
                <a16:creationId xmlns:a16="http://schemas.microsoft.com/office/drawing/2014/main" id="{4A51AC94-32E2-0318-15D1-C759FEE010C1}"/>
              </a:ext>
            </a:extLst>
          </p:cNvPr>
          <p:cNvPicPr>
            <a:picLocks noGrp="1" noChangeAspect="1"/>
          </p:cNvPicPr>
          <p:nvPr>
            <p:ph idx="1"/>
          </p:nvPr>
        </p:nvPicPr>
        <p:blipFill>
          <a:blip r:embed="rId4"/>
          <a:stretch>
            <a:fillRect/>
          </a:stretch>
        </p:blipFill>
        <p:spPr>
          <a:xfrm>
            <a:off x="164732" y="1590707"/>
            <a:ext cx="7362374" cy="4157436"/>
          </a:xfrm>
        </p:spPr>
      </p:pic>
      <p:sp>
        <p:nvSpPr>
          <p:cNvPr id="11" name="Rectangle: Rounded Corners 10">
            <a:extLst>
              <a:ext uri="{FF2B5EF4-FFF2-40B4-BE49-F238E27FC236}">
                <a16:creationId xmlns:a16="http://schemas.microsoft.com/office/drawing/2014/main" id="{3A9C82EF-8B43-3F39-5AF7-E551443A235D}"/>
              </a:ext>
            </a:extLst>
          </p:cNvPr>
          <p:cNvSpPr/>
          <p:nvPr/>
        </p:nvSpPr>
        <p:spPr>
          <a:xfrm>
            <a:off x="260733" y="5794434"/>
            <a:ext cx="2581484" cy="897277"/>
          </a:xfrm>
          <a:prstGeom prst="roundRect">
            <a:avLst/>
          </a:prstGeom>
          <a:no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highlight>
                  <a:srgbClr val="F2AA84"/>
                </a:highlight>
              </a:rPr>
              <a:t>SI-SDR gain</a:t>
            </a:r>
            <a:r>
              <a:rPr lang="en-GB" dirty="0">
                <a:solidFill>
                  <a:schemeClr val="tx1"/>
                </a:solidFill>
              </a:rPr>
              <a:t>: how much the denoising has improved the SI-SDR</a:t>
            </a:r>
          </a:p>
        </p:txBody>
      </p:sp>
      <p:grpSp>
        <p:nvGrpSpPr>
          <p:cNvPr id="18" name="Group 17">
            <a:extLst>
              <a:ext uri="{FF2B5EF4-FFF2-40B4-BE49-F238E27FC236}">
                <a16:creationId xmlns:a16="http://schemas.microsoft.com/office/drawing/2014/main" id="{D68678DD-DDDE-9B86-F666-02C19B9910C0}"/>
              </a:ext>
            </a:extLst>
          </p:cNvPr>
          <p:cNvGrpSpPr/>
          <p:nvPr/>
        </p:nvGrpSpPr>
        <p:grpSpPr>
          <a:xfrm>
            <a:off x="2306678" y="1796303"/>
            <a:ext cx="8906063" cy="2134991"/>
            <a:chOff x="4556759" y="1721808"/>
            <a:chExt cx="8906063" cy="2134991"/>
          </a:xfrm>
        </p:grpSpPr>
        <p:sp>
          <p:nvSpPr>
            <p:cNvPr id="23" name="Rectangle: Rounded Corners 22">
              <a:extLst>
                <a:ext uri="{FF2B5EF4-FFF2-40B4-BE49-F238E27FC236}">
                  <a16:creationId xmlns:a16="http://schemas.microsoft.com/office/drawing/2014/main" id="{8EF6CC40-D951-8B48-8BD9-4829C07A452E}"/>
                </a:ext>
              </a:extLst>
            </p:cNvPr>
            <p:cNvSpPr/>
            <p:nvPr/>
          </p:nvSpPr>
          <p:spPr>
            <a:xfrm>
              <a:off x="12761932" y="1721808"/>
              <a:ext cx="700890" cy="371060"/>
            </a:xfrm>
            <a:prstGeom prst="roundRect">
              <a:avLst/>
            </a:prstGeom>
            <a:noFill/>
            <a:ln w="12700">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ANC</a:t>
              </a:r>
            </a:p>
          </p:txBody>
        </p:sp>
        <p:sp>
          <p:nvSpPr>
            <p:cNvPr id="24" name="Right Brace 23">
              <a:extLst>
                <a:ext uri="{FF2B5EF4-FFF2-40B4-BE49-F238E27FC236}">
                  <a16:creationId xmlns:a16="http://schemas.microsoft.com/office/drawing/2014/main" id="{D7A8FB74-5BF4-B253-E851-4A7F53A4A318}"/>
                </a:ext>
              </a:extLst>
            </p:cNvPr>
            <p:cNvSpPr/>
            <p:nvPr/>
          </p:nvSpPr>
          <p:spPr>
            <a:xfrm>
              <a:off x="12547394" y="1721808"/>
              <a:ext cx="144053" cy="37106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6" name="Arrow: Down 25">
              <a:extLst>
                <a:ext uri="{FF2B5EF4-FFF2-40B4-BE49-F238E27FC236}">
                  <a16:creationId xmlns:a16="http://schemas.microsoft.com/office/drawing/2014/main" id="{9ED09201-D87C-E04D-6BE3-3766295DBD5B}"/>
                </a:ext>
              </a:extLst>
            </p:cNvPr>
            <p:cNvSpPr/>
            <p:nvPr/>
          </p:nvSpPr>
          <p:spPr>
            <a:xfrm>
              <a:off x="4556759" y="3266485"/>
              <a:ext cx="178689" cy="261869"/>
            </a:xfrm>
            <a:prstGeom prst="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Arrow: Down 27">
              <a:extLst>
                <a:ext uri="{FF2B5EF4-FFF2-40B4-BE49-F238E27FC236}">
                  <a16:creationId xmlns:a16="http://schemas.microsoft.com/office/drawing/2014/main" id="{B3EC4FBC-E593-D05B-7553-261EB75EFFBA}"/>
                </a:ext>
              </a:extLst>
            </p:cNvPr>
            <p:cNvSpPr/>
            <p:nvPr/>
          </p:nvSpPr>
          <p:spPr>
            <a:xfrm>
              <a:off x="5439409" y="2938923"/>
              <a:ext cx="178689" cy="261869"/>
            </a:xfrm>
            <a:prstGeom prst="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Arrow: Down 28">
              <a:extLst>
                <a:ext uri="{FF2B5EF4-FFF2-40B4-BE49-F238E27FC236}">
                  <a16:creationId xmlns:a16="http://schemas.microsoft.com/office/drawing/2014/main" id="{99010FCE-CE6E-B2EC-ABBD-DA9FE197C0CF}"/>
                </a:ext>
              </a:extLst>
            </p:cNvPr>
            <p:cNvSpPr/>
            <p:nvPr/>
          </p:nvSpPr>
          <p:spPr>
            <a:xfrm>
              <a:off x="6324599" y="3594930"/>
              <a:ext cx="178689" cy="261869"/>
            </a:xfrm>
            <a:prstGeom prst="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rrow: Down 29">
              <a:extLst>
                <a:ext uri="{FF2B5EF4-FFF2-40B4-BE49-F238E27FC236}">
                  <a16:creationId xmlns:a16="http://schemas.microsoft.com/office/drawing/2014/main" id="{3985646A-FA58-779C-6089-3BED9B0FD6EA}"/>
                </a:ext>
              </a:extLst>
            </p:cNvPr>
            <p:cNvSpPr/>
            <p:nvPr/>
          </p:nvSpPr>
          <p:spPr>
            <a:xfrm rot="13649658">
              <a:off x="7010399" y="1770188"/>
              <a:ext cx="178689" cy="261869"/>
            </a:xfrm>
            <a:prstGeom prst="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Arrow: Down 30">
              <a:extLst>
                <a:ext uri="{FF2B5EF4-FFF2-40B4-BE49-F238E27FC236}">
                  <a16:creationId xmlns:a16="http://schemas.microsoft.com/office/drawing/2014/main" id="{169C5832-69DB-A697-558F-9160ADA31E7F}"/>
                </a:ext>
              </a:extLst>
            </p:cNvPr>
            <p:cNvSpPr/>
            <p:nvPr/>
          </p:nvSpPr>
          <p:spPr>
            <a:xfrm>
              <a:off x="8092439" y="2306782"/>
              <a:ext cx="178689" cy="261869"/>
            </a:xfrm>
            <a:prstGeom prst="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Arrow: Down 31">
              <a:extLst>
                <a:ext uri="{FF2B5EF4-FFF2-40B4-BE49-F238E27FC236}">
                  <a16:creationId xmlns:a16="http://schemas.microsoft.com/office/drawing/2014/main" id="{E8EB3EB0-9F76-6592-D4BD-3D3DF3C78C41}"/>
                </a:ext>
              </a:extLst>
            </p:cNvPr>
            <p:cNvSpPr/>
            <p:nvPr/>
          </p:nvSpPr>
          <p:spPr>
            <a:xfrm>
              <a:off x="8981439" y="2979675"/>
              <a:ext cx="178689" cy="261869"/>
            </a:xfrm>
            <a:prstGeom prst="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aphicFrame>
        <p:nvGraphicFramePr>
          <p:cNvPr id="39" name="Table 38">
            <a:extLst>
              <a:ext uri="{FF2B5EF4-FFF2-40B4-BE49-F238E27FC236}">
                <a16:creationId xmlns:a16="http://schemas.microsoft.com/office/drawing/2014/main" id="{8CBFBA3F-2F3E-5428-5659-8523F65F8576}"/>
              </a:ext>
            </a:extLst>
          </p:cNvPr>
          <p:cNvGraphicFramePr>
            <a:graphicFrameLocks noGrp="1"/>
          </p:cNvGraphicFramePr>
          <p:nvPr>
            <p:extLst>
              <p:ext uri="{D42A27DB-BD31-4B8C-83A1-F6EECF244321}">
                <p14:modId xmlns:p14="http://schemas.microsoft.com/office/powerpoint/2010/main" val="917595193"/>
              </p:ext>
            </p:extLst>
          </p:nvPr>
        </p:nvGraphicFramePr>
        <p:xfrm>
          <a:off x="8084795" y="2470728"/>
          <a:ext cx="3714590" cy="2397760"/>
        </p:xfrm>
        <a:graphic>
          <a:graphicData uri="http://schemas.openxmlformats.org/drawingml/2006/table">
            <a:tbl>
              <a:tblPr firstRow="1" bandRow="1">
                <a:tableStyleId>{93296810-A885-4BE3-A3E7-6D5BEEA58F35}</a:tableStyleId>
              </a:tblPr>
              <a:tblGrid>
                <a:gridCol w="1367938">
                  <a:extLst>
                    <a:ext uri="{9D8B030D-6E8A-4147-A177-3AD203B41FA5}">
                      <a16:colId xmlns:a16="http://schemas.microsoft.com/office/drawing/2014/main" val="1259164452"/>
                    </a:ext>
                  </a:extLst>
                </a:gridCol>
                <a:gridCol w="2346652">
                  <a:extLst>
                    <a:ext uri="{9D8B030D-6E8A-4147-A177-3AD203B41FA5}">
                      <a16:colId xmlns:a16="http://schemas.microsoft.com/office/drawing/2014/main" val="794621954"/>
                    </a:ext>
                  </a:extLst>
                </a:gridCol>
              </a:tblGrid>
              <a:tr h="370840">
                <a:tc>
                  <a:txBody>
                    <a:bodyPr/>
                    <a:lstStyle/>
                    <a:p>
                      <a:r>
                        <a:rPr lang="en-GB" dirty="0"/>
                        <a:t>Algorithms</a:t>
                      </a:r>
                    </a:p>
                  </a:txBody>
                  <a:tcPr/>
                </a:tc>
                <a:tc>
                  <a:txBody>
                    <a:bodyPr/>
                    <a:lstStyle/>
                    <a:p>
                      <a:r>
                        <a:rPr lang="en-GB" dirty="0"/>
                        <a:t>Superiority of DSS Over the Algorithm (in %)</a:t>
                      </a:r>
                    </a:p>
                  </a:txBody>
                  <a:tcPr/>
                </a:tc>
                <a:extLst>
                  <a:ext uri="{0D108BD9-81ED-4DB2-BD59-A6C34878D82A}">
                    <a16:rowId xmlns:a16="http://schemas.microsoft.com/office/drawing/2014/main" val="1050727464"/>
                  </a:ext>
                </a:extLst>
              </a:tr>
              <a:tr h="370840">
                <a:tc>
                  <a:txBody>
                    <a:bodyPr/>
                    <a:lstStyle/>
                    <a:p>
                      <a:r>
                        <a:rPr lang="en-GB" dirty="0"/>
                        <a:t>LMS</a:t>
                      </a:r>
                    </a:p>
                  </a:txBody>
                  <a:tcPr/>
                </a:tc>
                <a:tc>
                  <a:txBody>
                    <a:bodyPr/>
                    <a:lstStyle/>
                    <a:p>
                      <a:r>
                        <a:rPr lang="en-GB" dirty="0"/>
                        <a:t>52.94</a:t>
                      </a:r>
                    </a:p>
                  </a:txBody>
                  <a:tcPr/>
                </a:tc>
                <a:extLst>
                  <a:ext uri="{0D108BD9-81ED-4DB2-BD59-A6C34878D82A}">
                    <a16:rowId xmlns:a16="http://schemas.microsoft.com/office/drawing/2014/main" val="635599296"/>
                  </a:ext>
                </a:extLst>
              </a:tr>
              <a:tr h="370840">
                <a:tc>
                  <a:txBody>
                    <a:bodyPr/>
                    <a:lstStyle/>
                    <a:p>
                      <a:r>
                        <a:rPr lang="en-GB" dirty="0"/>
                        <a:t>NLMS</a:t>
                      </a:r>
                    </a:p>
                  </a:txBody>
                  <a:tcPr/>
                </a:tc>
                <a:tc>
                  <a:txBody>
                    <a:bodyPr/>
                    <a:lstStyle/>
                    <a:p>
                      <a:r>
                        <a:rPr lang="en-GB" dirty="0"/>
                        <a:t>43.12</a:t>
                      </a:r>
                    </a:p>
                  </a:txBody>
                  <a:tcPr/>
                </a:tc>
                <a:extLst>
                  <a:ext uri="{0D108BD9-81ED-4DB2-BD59-A6C34878D82A}">
                    <a16:rowId xmlns:a16="http://schemas.microsoft.com/office/drawing/2014/main" val="683769308"/>
                  </a:ext>
                </a:extLst>
              </a:tr>
              <a:tr h="370840">
                <a:tc>
                  <a:txBody>
                    <a:bodyPr/>
                    <a:lstStyle/>
                    <a:p>
                      <a:r>
                        <a:rPr lang="en-GB" dirty="0"/>
                        <a:t>DWT</a:t>
                      </a:r>
                    </a:p>
                  </a:txBody>
                  <a:tcPr/>
                </a:tc>
                <a:tc>
                  <a:txBody>
                    <a:bodyPr/>
                    <a:lstStyle/>
                    <a:p>
                      <a:r>
                        <a:rPr lang="en-GB" dirty="0"/>
                        <a:t>40.54</a:t>
                      </a:r>
                    </a:p>
                  </a:txBody>
                  <a:tcPr/>
                </a:tc>
                <a:extLst>
                  <a:ext uri="{0D108BD9-81ED-4DB2-BD59-A6C34878D82A}">
                    <a16:rowId xmlns:a16="http://schemas.microsoft.com/office/drawing/2014/main" val="3212257919"/>
                  </a:ext>
                </a:extLst>
              </a:tr>
              <a:tr h="370840">
                <a:tc>
                  <a:txBody>
                    <a:bodyPr/>
                    <a:lstStyle/>
                    <a:p>
                      <a:r>
                        <a:rPr lang="en-GB" b="1" dirty="0"/>
                        <a:t>Average</a:t>
                      </a:r>
                    </a:p>
                  </a:txBody>
                  <a:tcPr/>
                </a:tc>
                <a:tc>
                  <a:txBody>
                    <a:bodyPr/>
                    <a:lstStyle/>
                    <a:p>
                      <a:r>
                        <a:rPr lang="en-GB" b="1" dirty="0"/>
                        <a:t>45.53</a:t>
                      </a:r>
                    </a:p>
                  </a:txBody>
                  <a:tcPr/>
                </a:tc>
                <a:extLst>
                  <a:ext uri="{0D108BD9-81ED-4DB2-BD59-A6C34878D82A}">
                    <a16:rowId xmlns:a16="http://schemas.microsoft.com/office/drawing/2014/main" val="1759410302"/>
                  </a:ext>
                </a:extLst>
              </a:tr>
            </a:tbl>
          </a:graphicData>
        </a:graphic>
      </p:graphicFrame>
      <mc:AlternateContent xmlns:mc="http://schemas.openxmlformats.org/markup-compatibility/2006" xmlns:a14="http://schemas.microsoft.com/office/drawing/2010/main">
        <mc:Choice Requires="a14">
          <p:sp>
            <p:nvSpPr>
              <p:cNvPr id="42" name="Rectangle: Rounded Corners 41">
                <a:extLst>
                  <a:ext uri="{FF2B5EF4-FFF2-40B4-BE49-F238E27FC236}">
                    <a16:creationId xmlns:a16="http://schemas.microsoft.com/office/drawing/2014/main" id="{CB3E3043-C4B0-E429-7F73-B618B50A2EA7}"/>
                  </a:ext>
                </a:extLst>
              </p:cNvPr>
              <p:cNvSpPr/>
              <p:nvPr/>
            </p:nvSpPr>
            <p:spPr>
              <a:xfrm>
                <a:off x="5615789" y="5748143"/>
                <a:ext cx="6386567" cy="966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200" b="1" dirty="0">
                    <a:solidFill>
                      <a:schemeClr val="tx1"/>
                    </a:solidFill>
                  </a:rPr>
                  <a:t>Observations</a:t>
                </a:r>
                <a:r>
                  <a:rPr lang="en-GB" sz="2200" dirty="0">
                    <a:solidFill>
                      <a:schemeClr val="tx1"/>
                    </a:solidFill>
                  </a:rPr>
                  <a:t>: </a:t>
                </a:r>
              </a:p>
              <a:p>
                <a:pPr marL="514350" indent="-514350">
                  <a:buAutoNum type="romanLcParenR"/>
                </a:pPr>
                <a:r>
                  <a:rPr lang="en-GB" sz="2200" dirty="0">
                    <a:solidFill>
                      <a:schemeClr val="tx1"/>
                    </a:solidFill>
                  </a:rPr>
                  <a:t>DSS outperforms the other algorithms</a:t>
                </a:r>
              </a:p>
              <a:p>
                <a:pPr marL="514350" indent="-514350">
                  <a:buAutoNum type="romanLcParenR"/>
                </a:pPr>
                <a:r>
                  <a:rPr lang="en-GB" sz="2200" dirty="0">
                    <a:solidFill>
                      <a:schemeClr val="tx1"/>
                    </a:solidFill>
                  </a:rPr>
                  <a:t>Requires </a:t>
                </a:r>
                <a14:m>
                  <m:oMath xmlns:m="http://schemas.openxmlformats.org/officeDocument/2006/math">
                    <m:r>
                      <a:rPr lang="en-GB" sz="2200" b="0" i="1" smtClean="0">
                        <a:solidFill>
                          <a:schemeClr val="tx1"/>
                        </a:solidFill>
                        <a:latin typeface="Cambria Math" panose="02040503050406030204" pitchFamily="18" charset="0"/>
                      </a:rPr>
                      <m:t>𝑛</m:t>
                    </m:r>
                    <m:r>
                      <a:rPr lang="en-GB" sz="2200" b="0" i="1" smtClean="0">
                        <a:solidFill>
                          <a:schemeClr val="tx1"/>
                        </a:solidFill>
                        <a:latin typeface="Cambria Math" panose="02040503050406030204" pitchFamily="18" charset="0"/>
                      </a:rPr>
                      <m:t>(</m:t>
                    </m:r>
                    <m:r>
                      <a:rPr lang="en-GB" sz="2200" b="0" i="1" smtClean="0">
                        <a:solidFill>
                          <a:schemeClr val="tx1"/>
                        </a:solidFill>
                        <a:latin typeface="Cambria Math" panose="02040503050406030204" pitchFamily="18" charset="0"/>
                      </a:rPr>
                      <m:t>𝑛</m:t>
                    </m:r>
                    <m:r>
                      <a:rPr lang="en-GB" sz="2200" b="0" i="1" smtClean="0">
                        <a:solidFill>
                          <a:schemeClr val="tx1"/>
                        </a:solidFill>
                        <a:latin typeface="Cambria Math" panose="02040503050406030204" pitchFamily="18" charset="0"/>
                      </a:rPr>
                      <m:t>)</m:t>
                    </m:r>
                  </m:oMath>
                </a14:m>
                <a:r>
                  <a:rPr lang="en-GB" sz="2200" dirty="0">
                    <a:solidFill>
                      <a:schemeClr val="tx1"/>
                    </a:solidFill>
                  </a:rPr>
                  <a:t> and </a:t>
                </a:r>
                <a14:m>
                  <m:oMath xmlns:m="http://schemas.openxmlformats.org/officeDocument/2006/math">
                    <m:sSub>
                      <m:sSubPr>
                        <m:ctrlPr>
                          <a:rPr lang="en-GB" sz="2200" b="0" i="1" smtClean="0">
                            <a:solidFill>
                              <a:schemeClr val="tx1"/>
                            </a:solidFill>
                            <a:latin typeface="Cambria Math" panose="02040503050406030204" pitchFamily="18" charset="0"/>
                          </a:rPr>
                        </m:ctrlPr>
                      </m:sSubPr>
                      <m:e>
                        <m:r>
                          <a:rPr lang="en-GB" sz="2200" b="0" i="1" smtClean="0">
                            <a:solidFill>
                              <a:schemeClr val="tx1"/>
                            </a:solidFill>
                            <a:latin typeface="Cambria Math" panose="02040503050406030204" pitchFamily="18" charset="0"/>
                          </a:rPr>
                          <m:t>𝑛</m:t>
                        </m:r>
                      </m:e>
                      <m:sub>
                        <m:r>
                          <a:rPr lang="en-GB" sz="2200" b="0" i="1" smtClean="0">
                            <a:solidFill>
                              <a:schemeClr val="tx1"/>
                            </a:solidFill>
                            <a:latin typeface="Cambria Math" panose="02040503050406030204" pitchFamily="18" charset="0"/>
                          </a:rPr>
                          <m:t>𝑝</m:t>
                        </m:r>
                      </m:sub>
                    </m:sSub>
                    <m:r>
                      <a:rPr lang="en-GB" sz="2200" b="0" i="1" smtClean="0">
                        <a:solidFill>
                          <a:schemeClr val="tx1"/>
                        </a:solidFill>
                        <a:latin typeface="Cambria Math" panose="02040503050406030204" pitchFamily="18" charset="0"/>
                      </a:rPr>
                      <m:t>(</m:t>
                    </m:r>
                    <m:r>
                      <a:rPr lang="en-GB" sz="2200" b="0" i="1" smtClean="0">
                        <a:solidFill>
                          <a:schemeClr val="tx1"/>
                        </a:solidFill>
                        <a:latin typeface="Cambria Math" panose="02040503050406030204" pitchFamily="18" charset="0"/>
                      </a:rPr>
                      <m:t>𝑛</m:t>
                    </m:r>
                    <m:r>
                      <a:rPr lang="en-GB" sz="2200" b="0" i="1" smtClean="0">
                        <a:solidFill>
                          <a:schemeClr val="tx1"/>
                        </a:solidFill>
                        <a:latin typeface="Cambria Math" panose="02040503050406030204" pitchFamily="18" charset="0"/>
                      </a:rPr>
                      <m:t>)</m:t>
                    </m:r>
                  </m:oMath>
                </a14:m>
                <a:r>
                  <a:rPr lang="en-GB" sz="2200" dirty="0">
                    <a:solidFill>
                      <a:schemeClr val="tx1"/>
                    </a:solidFill>
                  </a:rPr>
                  <a:t> to be correlated</a:t>
                </a:r>
              </a:p>
            </p:txBody>
          </p:sp>
        </mc:Choice>
        <mc:Fallback xmlns="">
          <p:sp>
            <p:nvSpPr>
              <p:cNvPr id="42" name="Rectangle: Rounded Corners 41">
                <a:extLst>
                  <a:ext uri="{FF2B5EF4-FFF2-40B4-BE49-F238E27FC236}">
                    <a16:creationId xmlns:a16="http://schemas.microsoft.com/office/drawing/2014/main" id="{CB3E3043-C4B0-E429-7F73-B618B50A2EA7}"/>
                  </a:ext>
                </a:extLst>
              </p:cNvPr>
              <p:cNvSpPr>
                <a:spLocks noRot="1" noChangeAspect="1" noMove="1" noResize="1" noEditPoints="1" noAdjustHandles="1" noChangeArrowheads="1" noChangeShapeType="1" noTextEdit="1"/>
              </p:cNvSpPr>
              <p:nvPr/>
            </p:nvSpPr>
            <p:spPr>
              <a:xfrm>
                <a:off x="5615789" y="5748143"/>
                <a:ext cx="6386567" cy="966452"/>
              </a:xfrm>
              <a:prstGeom prst="roundRect">
                <a:avLst/>
              </a:prstGeom>
              <a:blipFill>
                <a:blip r:embed="rId5"/>
                <a:stretch>
                  <a:fillRect l="-476" t="-11801" b="-18634"/>
                </a:stretch>
              </a:blipFill>
            </p:spPr>
            <p:txBody>
              <a:bodyPr/>
              <a:lstStyle/>
              <a:p>
                <a:r>
                  <a:rPr lang="en-GB">
                    <a:noFill/>
                  </a:rPr>
                  <a:t> </a:t>
                </a:r>
              </a:p>
            </p:txBody>
          </p:sp>
        </mc:Fallback>
      </mc:AlternateContent>
      <p:sp>
        <p:nvSpPr>
          <p:cNvPr id="46" name="Rectangle 45">
            <a:extLst>
              <a:ext uri="{FF2B5EF4-FFF2-40B4-BE49-F238E27FC236}">
                <a16:creationId xmlns:a16="http://schemas.microsoft.com/office/drawing/2014/main" id="{D53CF6A2-A4E1-F2C1-414B-8B9B926AEB60}"/>
              </a:ext>
            </a:extLst>
          </p:cNvPr>
          <p:cNvSpPr/>
          <p:nvPr/>
        </p:nvSpPr>
        <p:spPr>
          <a:xfrm>
            <a:off x="0" y="0"/>
            <a:ext cx="7874000" cy="100917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Results: Denoising (post tuning)</a:t>
            </a:r>
            <a:endParaRPr lang="en-GB" sz="4000" dirty="0">
              <a:solidFill>
                <a:schemeClr val="bg1"/>
              </a:solidFill>
              <a:latin typeface="+mj-lt"/>
            </a:endParaRPr>
          </a:p>
        </p:txBody>
      </p:sp>
      <p:sp>
        <p:nvSpPr>
          <p:cNvPr id="2" name="Rectangle: Rounded Corners 1">
            <a:extLst>
              <a:ext uri="{FF2B5EF4-FFF2-40B4-BE49-F238E27FC236}">
                <a16:creationId xmlns:a16="http://schemas.microsoft.com/office/drawing/2014/main" id="{1D82E363-CAAF-5802-50C4-562589AC31BE}"/>
              </a:ext>
            </a:extLst>
          </p:cNvPr>
          <p:cNvSpPr/>
          <p:nvPr/>
        </p:nvSpPr>
        <p:spPr>
          <a:xfrm>
            <a:off x="10080171" y="769684"/>
            <a:ext cx="1922185" cy="47897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Objective 3</a:t>
            </a:r>
            <a:endParaRPr lang="en-GB" sz="2400" dirty="0">
              <a:solidFill>
                <a:schemeClr val="tx1"/>
              </a:solidFill>
            </a:endParaRPr>
          </a:p>
        </p:txBody>
      </p:sp>
      <p:cxnSp>
        <p:nvCxnSpPr>
          <p:cNvPr id="7" name="Connector: Curved 6">
            <a:extLst>
              <a:ext uri="{FF2B5EF4-FFF2-40B4-BE49-F238E27FC236}">
                <a16:creationId xmlns:a16="http://schemas.microsoft.com/office/drawing/2014/main" id="{AABAF716-F139-B5E7-783A-80B1AED33C91}"/>
              </a:ext>
            </a:extLst>
          </p:cNvPr>
          <p:cNvCxnSpPr>
            <a:cxnSpLocks/>
            <a:stCxn id="11" idx="1"/>
          </p:cNvCxnSpPr>
          <p:nvPr/>
        </p:nvCxnSpPr>
        <p:spPr>
          <a:xfrm rot="10800000" flipH="1">
            <a:off x="260733" y="3931295"/>
            <a:ext cx="163810" cy="2311779"/>
          </a:xfrm>
          <a:prstGeom prst="curvedConnector4">
            <a:avLst>
              <a:gd name="adj1" fmla="val -139552"/>
              <a:gd name="adj2" fmla="val 59703"/>
            </a:avLst>
          </a:prstGeom>
          <a:ln w="38100">
            <a:tailEnd type="triangle" w="lg" len="lg"/>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8EA04563-1BCE-25A2-0012-5E850F820B1A}"/>
              </a:ext>
            </a:extLst>
          </p:cNvPr>
          <p:cNvSpPr txBox="1"/>
          <p:nvPr/>
        </p:nvSpPr>
        <p:spPr>
          <a:xfrm>
            <a:off x="7453610" y="1703438"/>
            <a:ext cx="1872307" cy="338554"/>
          </a:xfrm>
          <a:prstGeom prst="rect">
            <a:avLst/>
          </a:prstGeom>
          <a:noFill/>
        </p:spPr>
        <p:txBody>
          <a:bodyPr wrap="none" rtlCol="0">
            <a:spAutoFit/>
          </a:bodyPr>
          <a:lstStyle/>
          <a:p>
            <a:r>
              <a:rPr lang="en-GB" sz="1600" dirty="0"/>
              <a:t>Least Mean Square</a:t>
            </a:r>
          </a:p>
        </p:txBody>
      </p:sp>
      <p:sp>
        <p:nvSpPr>
          <p:cNvPr id="12" name="TextBox 11">
            <a:extLst>
              <a:ext uri="{FF2B5EF4-FFF2-40B4-BE49-F238E27FC236}">
                <a16:creationId xmlns:a16="http://schemas.microsoft.com/office/drawing/2014/main" id="{BB26ADAD-1C29-AB4D-614C-6C94119BAC57}"/>
              </a:ext>
            </a:extLst>
          </p:cNvPr>
          <p:cNvSpPr txBox="1"/>
          <p:nvPr/>
        </p:nvSpPr>
        <p:spPr>
          <a:xfrm>
            <a:off x="7453610" y="1880660"/>
            <a:ext cx="2949525" cy="338554"/>
          </a:xfrm>
          <a:prstGeom prst="rect">
            <a:avLst/>
          </a:prstGeom>
          <a:noFill/>
        </p:spPr>
        <p:txBody>
          <a:bodyPr wrap="none" rtlCol="0">
            <a:spAutoFit/>
          </a:bodyPr>
          <a:lstStyle/>
          <a:p>
            <a:r>
              <a:rPr lang="en-GB" sz="1600" dirty="0"/>
              <a:t>Normalised Least Mean Square</a:t>
            </a:r>
          </a:p>
        </p:txBody>
      </p:sp>
      <p:sp>
        <p:nvSpPr>
          <p:cNvPr id="4" name="Arrow: Down 3">
            <a:extLst>
              <a:ext uri="{FF2B5EF4-FFF2-40B4-BE49-F238E27FC236}">
                <a16:creationId xmlns:a16="http://schemas.microsoft.com/office/drawing/2014/main" id="{CFCBFE22-5C3B-E77B-159F-B4322AB9C216}"/>
              </a:ext>
            </a:extLst>
          </p:cNvPr>
          <p:cNvSpPr/>
          <p:nvPr/>
        </p:nvSpPr>
        <p:spPr>
          <a:xfrm>
            <a:off x="1411330" y="3340980"/>
            <a:ext cx="178689" cy="261869"/>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Down 4">
            <a:extLst>
              <a:ext uri="{FF2B5EF4-FFF2-40B4-BE49-F238E27FC236}">
                <a16:creationId xmlns:a16="http://schemas.microsoft.com/office/drawing/2014/main" id="{199E14C2-A4E1-C90F-3BC4-84158A06A551}"/>
              </a:ext>
            </a:extLst>
          </p:cNvPr>
          <p:cNvSpPr/>
          <p:nvPr/>
        </p:nvSpPr>
        <p:spPr>
          <a:xfrm>
            <a:off x="11032416" y="6075257"/>
            <a:ext cx="178689" cy="261869"/>
          </a:xfrm>
          <a:prstGeom prst="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rrow: Down 12">
            <a:extLst>
              <a:ext uri="{FF2B5EF4-FFF2-40B4-BE49-F238E27FC236}">
                <a16:creationId xmlns:a16="http://schemas.microsoft.com/office/drawing/2014/main" id="{0D6BDC43-48FD-426F-1B04-1810ABB76EFC}"/>
              </a:ext>
            </a:extLst>
          </p:cNvPr>
          <p:cNvSpPr/>
          <p:nvPr/>
        </p:nvSpPr>
        <p:spPr>
          <a:xfrm>
            <a:off x="11446825" y="6376953"/>
            <a:ext cx="178689" cy="261869"/>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6905B72C-6405-37DA-5A66-1CD586C96181}"/>
              </a:ext>
            </a:extLst>
          </p:cNvPr>
          <p:cNvSpPr txBox="1"/>
          <p:nvPr/>
        </p:nvSpPr>
        <p:spPr>
          <a:xfrm>
            <a:off x="11258653" y="230349"/>
            <a:ext cx="756938" cy="369332"/>
          </a:xfrm>
          <a:prstGeom prst="rect">
            <a:avLst/>
          </a:prstGeom>
          <a:ln>
            <a:solidFill>
              <a:schemeClr val="accent6"/>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GB" dirty="0"/>
              <a:t>14/19</a:t>
            </a:r>
          </a:p>
        </p:txBody>
      </p:sp>
      <p:sp>
        <p:nvSpPr>
          <p:cNvPr id="9" name="TextBox 8">
            <a:extLst>
              <a:ext uri="{FF2B5EF4-FFF2-40B4-BE49-F238E27FC236}">
                <a16:creationId xmlns:a16="http://schemas.microsoft.com/office/drawing/2014/main" id="{79CF73F7-715C-755C-FB28-00E7916888CB}"/>
              </a:ext>
            </a:extLst>
          </p:cNvPr>
          <p:cNvSpPr txBox="1"/>
          <p:nvPr/>
        </p:nvSpPr>
        <p:spPr>
          <a:xfrm>
            <a:off x="992231" y="5386057"/>
            <a:ext cx="838200" cy="369332"/>
          </a:xfrm>
          <a:prstGeom prst="rect">
            <a:avLst/>
          </a:prstGeom>
          <a:noFill/>
        </p:spPr>
        <p:txBody>
          <a:bodyPr wrap="square" rtlCol="0">
            <a:spAutoFit/>
          </a:bodyPr>
          <a:lstStyle/>
          <a:p>
            <a:pPr algn="ctr"/>
            <a:r>
              <a:rPr lang="en-GB" dirty="0"/>
              <a:t>n = 5</a:t>
            </a:r>
          </a:p>
        </p:txBody>
      </p:sp>
      <p:sp>
        <p:nvSpPr>
          <p:cNvPr id="14" name="TextBox 13">
            <a:extLst>
              <a:ext uri="{FF2B5EF4-FFF2-40B4-BE49-F238E27FC236}">
                <a16:creationId xmlns:a16="http://schemas.microsoft.com/office/drawing/2014/main" id="{13A2EC1C-4EE4-06A4-2C16-1097FF58A358}"/>
              </a:ext>
            </a:extLst>
          </p:cNvPr>
          <p:cNvSpPr txBox="1"/>
          <p:nvPr/>
        </p:nvSpPr>
        <p:spPr>
          <a:xfrm>
            <a:off x="1647167" y="5353388"/>
            <a:ext cx="838200" cy="369332"/>
          </a:xfrm>
          <a:prstGeom prst="rect">
            <a:avLst/>
          </a:prstGeom>
          <a:noFill/>
        </p:spPr>
        <p:txBody>
          <a:bodyPr wrap="square" rtlCol="0">
            <a:spAutoFit/>
          </a:bodyPr>
          <a:lstStyle/>
          <a:p>
            <a:pPr algn="ctr"/>
            <a:r>
              <a:rPr lang="en-GB" dirty="0"/>
              <a:t>n = 6</a:t>
            </a:r>
          </a:p>
        </p:txBody>
      </p:sp>
      <p:sp>
        <p:nvSpPr>
          <p:cNvPr id="15" name="TextBox 14">
            <a:extLst>
              <a:ext uri="{FF2B5EF4-FFF2-40B4-BE49-F238E27FC236}">
                <a16:creationId xmlns:a16="http://schemas.microsoft.com/office/drawing/2014/main" id="{0B8C1684-711C-3F1B-1A27-0F72F5E3DF44}"/>
              </a:ext>
            </a:extLst>
          </p:cNvPr>
          <p:cNvSpPr txBox="1"/>
          <p:nvPr/>
        </p:nvSpPr>
        <p:spPr>
          <a:xfrm>
            <a:off x="2666081" y="5347782"/>
            <a:ext cx="838200" cy="369332"/>
          </a:xfrm>
          <a:prstGeom prst="rect">
            <a:avLst/>
          </a:prstGeom>
          <a:noFill/>
        </p:spPr>
        <p:txBody>
          <a:bodyPr wrap="square" rtlCol="0">
            <a:spAutoFit/>
          </a:bodyPr>
          <a:lstStyle/>
          <a:p>
            <a:pPr algn="ctr"/>
            <a:r>
              <a:rPr lang="en-GB" dirty="0"/>
              <a:t>n = 7</a:t>
            </a:r>
          </a:p>
        </p:txBody>
      </p:sp>
      <p:sp>
        <p:nvSpPr>
          <p:cNvPr id="16" name="TextBox 15">
            <a:extLst>
              <a:ext uri="{FF2B5EF4-FFF2-40B4-BE49-F238E27FC236}">
                <a16:creationId xmlns:a16="http://schemas.microsoft.com/office/drawing/2014/main" id="{26016744-EB7D-94D9-EC26-06724489AF2A}"/>
              </a:ext>
            </a:extLst>
          </p:cNvPr>
          <p:cNvSpPr txBox="1"/>
          <p:nvPr/>
        </p:nvSpPr>
        <p:spPr>
          <a:xfrm>
            <a:off x="3565486" y="5334963"/>
            <a:ext cx="838200" cy="369332"/>
          </a:xfrm>
          <a:prstGeom prst="rect">
            <a:avLst/>
          </a:prstGeom>
          <a:noFill/>
        </p:spPr>
        <p:txBody>
          <a:bodyPr wrap="square" rtlCol="0">
            <a:spAutoFit/>
          </a:bodyPr>
          <a:lstStyle/>
          <a:p>
            <a:pPr algn="ctr"/>
            <a:r>
              <a:rPr lang="en-GB" dirty="0"/>
              <a:t>n = 7</a:t>
            </a:r>
          </a:p>
        </p:txBody>
      </p:sp>
      <p:sp>
        <p:nvSpPr>
          <p:cNvPr id="17" name="TextBox 16">
            <a:extLst>
              <a:ext uri="{FF2B5EF4-FFF2-40B4-BE49-F238E27FC236}">
                <a16:creationId xmlns:a16="http://schemas.microsoft.com/office/drawing/2014/main" id="{97DD83A9-A5BA-0B7B-07CA-3BAB15611362}"/>
              </a:ext>
            </a:extLst>
          </p:cNvPr>
          <p:cNvSpPr txBox="1"/>
          <p:nvPr/>
        </p:nvSpPr>
        <p:spPr>
          <a:xfrm>
            <a:off x="4479445" y="5334963"/>
            <a:ext cx="838200" cy="369332"/>
          </a:xfrm>
          <a:prstGeom prst="rect">
            <a:avLst/>
          </a:prstGeom>
          <a:noFill/>
        </p:spPr>
        <p:txBody>
          <a:bodyPr wrap="square" rtlCol="0">
            <a:spAutoFit/>
          </a:bodyPr>
          <a:lstStyle/>
          <a:p>
            <a:pPr algn="ctr"/>
            <a:r>
              <a:rPr lang="en-GB" dirty="0"/>
              <a:t>n = 4</a:t>
            </a:r>
          </a:p>
        </p:txBody>
      </p:sp>
      <p:sp>
        <p:nvSpPr>
          <p:cNvPr id="19" name="TextBox 18">
            <a:extLst>
              <a:ext uri="{FF2B5EF4-FFF2-40B4-BE49-F238E27FC236}">
                <a16:creationId xmlns:a16="http://schemas.microsoft.com/office/drawing/2014/main" id="{9CA0AAD0-CD43-0B5A-20D2-267FF3FA5A58}"/>
              </a:ext>
            </a:extLst>
          </p:cNvPr>
          <p:cNvSpPr txBox="1"/>
          <p:nvPr/>
        </p:nvSpPr>
        <p:spPr>
          <a:xfrm>
            <a:off x="5327572" y="5347782"/>
            <a:ext cx="838200" cy="369332"/>
          </a:xfrm>
          <a:prstGeom prst="rect">
            <a:avLst/>
          </a:prstGeom>
          <a:noFill/>
        </p:spPr>
        <p:txBody>
          <a:bodyPr wrap="square" rtlCol="0">
            <a:spAutoFit/>
          </a:bodyPr>
          <a:lstStyle/>
          <a:p>
            <a:pPr algn="ctr"/>
            <a:r>
              <a:rPr lang="en-GB" dirty="0"/>
              <a:t>n = 3</a:t>
            </a:r>
          </a:p>
        </p:txBody>
      </p:sp>
      <p:sp>
        <p:nvSpPr>
          <p:cNvPr id="21" name="TextBox 20">
            <a:extLst>
              <a:ext uri="{FF2B5EF4-FFF2-40B4-BE49-F238E27FC236}">
                <a16:creationId xmlns:a16="http://schemas.microsoft.com/office/drawing/2014/main" id="{FEA3A44D-DE00-CDF2-7DED-F3C71DE57EE0}"/>
              </a:ext>
            </a:extLst>
          </p:cNvPr>
          <p:cNvSpPr txBox="1"/>
          <p:nvPr/>
        </p:nvSpPr>
        <p:spPr>
          <a:xfrm>
            <a:off x="6336559" y="5334963"/>
            <a:ext cx="838200" cy="369332"/>
          </a:xfrm>
          <a:prstGeom prst="rect">
            <a:avLst/>
          </a:prstGeom>
          <a:noFill/>
        </p:spPr>
        <p:txBody>
          <a:bodyPr wrap="square" rtlCol="0">
            <a:spAutoFit/>
          </a:bodyPr>
          <a:lstStyle/>
          <a:p>
            <a:pPr algn="ctr"/>
            <a:r>
              <a:rPr lang="en-GB" dirty="0"/>
              <a:t>n = 3</a:t>
            </a:r>
          </a:p>
        </p:txBody>
      </p:sp>
    </p:spTree>
    <p:custDataLst>
      <p:tags r:id="rId1"/>
    </p:custDataLst>
    <p:extLst>
      <p:ext uri="{BB962C8B-B14F-4D97-AF65-F5344CB8AC3E}">
        <p14:creationId xmlns:p14="http://schemas.microsoft.com/office/powerpoint/2010/main" val="718857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1C43442-8FEB-BB52-AC72-037DB1F1AD96}"/>
              </a:ext>
            </a:extLst>
          </p:cNvPr>
          <p:cNvPicPr>
            <a:picLocks noChangeAspect="1"/>
          </p:cNvPicPr>
          <p:nvPr/>
        </p:nvPicPr>
        <p:blipFill>
          <a:blip r:embed="rId3"/>
          <a:stretch>
            <a:fillRect/>
          </a:stretch>
        </p:blipFill>
        <p:spPr>
          <a:xfrm>
            <a:off x="5773762" y="5924384"/>
            <a:ext cx="910117" cy="334329"/>
          </a:xfrm>
          <a:prstGeom prst="rect">
            <a:avLst/>
          </a:prstGeom>
        </p:spPr>
      </p:pic>
      <p:pic>
        <p:nvPicPr>
          <p:cNvPr id="23" name="Picture 22">
            <a:extLst>
              <a:ext uri="{FF2B5EF4-FFF2-40B4-BE49-F238E27FC236}">
                <a16:creationId xmlns:a16="http://schemas.microsoft.com/office/drawing/2014/main" id="{BC1A4FC3-B7EA-F3C0-C623-FF3A31B9BFE2}"/>
              </a:ext>
            </a:extLst>
          </p:cNvPr>
          <p:cNvPicPr>
            <a:picLocks noChangeAspect="1"/>
          </p:cNvPicPr>
          <p:nvPr/>
        </p:nvPicPr>
        <p:blipFill>
          <a:blip r:embed="rId4"/>
          <a:stretch>
            <a:fillRect/>
          </a:stretch>
        </p:blipFill>
        <p:spPr>
          <a:xfrm>
            <a:off x="2648714" y="4500636"/>
            <a:ext cx="3412361" cy="1343499"/>
          </a:xfrm>
          <a:prstGeom prst="rect">
            <a:avLst/>
          </a:prstGeom>
        </p:spPr>
      </p:pic>
      <p:sp>
        <p:nvSpPr>
          <p:cNvPr id="6" name="Rectangle 5">
            <a:extLst>
              <a:ext uri="{FF2B5EF4-FFF2-40B4-BE49-F238E27FC236}">
                <a16:creationId xmlns:a16="http://schemas.microsoft.com/office/drawing/2014/main" id="{1F75AAA0-EFED-4AE5-48F4-9EF1D089BE1B}"/>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a:extLst>
              <a:ext uri="{FF2B5EF4-FFF2-40B4-BE49-F238E27FC236}">
                <a16:creationId xmlns:a16="http://schemas.microsoft.com/office/drawing/2014/main" id="{4CAF2DED-0C51-546C-E406-388E3BECC9ED}"/>
              </a:ext>
            </a:extLst>
          </p:cNvPr>
          <p:cNvSpPr txBox="1">
            <a:spLocks/>
          </p:cNvSpPr>
          <p:nvPr/>
        </p:nvSpPr>
        <p:spPr>
          <a:xfrm>
            <a:off x="838200" y="1107546"/>
            <a:ext cx="7362374" cy="5204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Comparison of waveform of denoised heart sounds:</a:t>
            </a:r>
          </a:p>
        </p:txBody>
      </p:sp>
      <p:sp>
        <p:nvSpPr>
          <p:cNvPr id="10" name="Rectangle: Rounded Corners 9">
            <a:extLst>
              <a:ext uri="{FF2B5EF4-FFF2-40B4-BE49-F238E27FC236}">
                <a16:creationId xmlns:a16="http://schemas.microsoft.com/office/drawing/2014/main" id="{68145CA3-1D82-FA6E-4565-33C8BACA309B}"/>
              </a:ext>
            </a:extLst>
          </p:cNvPr>
          <p:cNvSpPr/>
          <p:nvPr/>
        </p:nvSpPr>
        <p:spPr>
          <a:xfrm>
            <a:off x="1291047" y="6227476"/>
            <a:ext cx="9609902" cy="47897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Observations</a:t>
            </a:r>
            <a:r>
              <a:rPr lang="en-GB" sz="2400" dirty="0">
                <a:solidFill>
                  <a:schemeClr val="tx1"/>
                </a:solidFill>
              </a:rPr>
              <a:t>: Heart sounds denoised with DSS are clearer than others</a:t>
            </a:r>
          </a:p>
        </p:txBody>
      </p:sp>
      <p:sp>
        <p:nvSpPr>
          <p:cNvPr id="4" name="Rectangle: Rounded Corners 3">
            <a:extLst>
              <a:ext uri="{FF2B5EF4-FFF2-40B4-BE49-F238E27FC236}">
                <a16:creationId xmlns:a16="http://schemas.microsoft.com/office/drawing/2014/main" id="{780CF4F5-6632-D13F-9CF4-C5B997CA79A4}"/>
              </a:ext>
            </a:extLst>
          </p:cNvPr>
          <p:cNvSpPr/>
          <p:nvPr/>
        </p:nvSpPr>
        <p:spPr>
          <a:xfrm>
            <a:off x="10080171" y="769684"/>
            <a:ext cx="1922185" cy="47897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Objective 3</a:t>
            </a:r>
            <a:endParaRPr lang="en-GB" sz="2400" dirty="0">
              <a:solidFill>
                <a:schemeClr val="tx1"/>
              </a:solidFill>
            </a:endParaRPr>
          </a:p>
        </p:txBody>
      </p:sp>
      <p:sp>
        <p:nvSpPr>
          <p:cNvPr id="5" name="Rectangle 4">
            <a:extLst>
              <a:ext uri="{FF2B5EF4-FFF2-40B4-BE49-F238E27FC236}">
                <a16:creationId xmlns:a16="http://schemas.microsoft.com/office/drawing/2014/main" id="{61F98010-3083-C5D7-DE47-9EEF82059CE6}"/>
              </a:ext>
            </a:extLst>
          </p:cNvPr>
          <p:cNvSpPr/>
          <p:nvPr/>
        </p:nvSpPr>
        <p:spPr>
          <a:xfrm>
            <a:off x="0" y="0"/>
            <a:ext cx="7874000" cy="100917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Results: Denoising (post tuning)</a:t>
            </a:r>
            <a:endParaRPr lang="en-GB" sz="4000" dirty="0">
              <a:solidFill>
                <a:schemeClr val="bg1"/>
              </a:solidFill>
              <a:latin typeface="+mj-lt"/>
            </a:endParaRPr>
          </a:p>
        </p:txBody>
      </p:sp>
      <p:sp>
        <p:nvSpPr>
          <p:cNvPr id="2" name="TextBox 1">
            <a:extLst>
              <a:ext uri="{FF2B5EF4-FFF2-40B4-BE49-F238E27FC236}">
                <a16:creationId xmlns:a16="http://schemas.microsoft.com/office/drawing/2014/main" id="{AC729B6F-9AE3-8E6A-ED7E-292E240A8B65}"/>
              </a:ext>
            </a:extLst>
          </p:cNvPr>
          <p:cNvSpPr txBox="1"/>
          <p:nvPr/>
        </p:nvSpPr>
        <p:spPr>
          <a:xfrm>
            <a:off x="11258653" y="230349"/>
            <a:ext cx="756938" cy="369332"/>
          </a:xfrm>
          <a:prstGeom prst="rect">
            <a:avLst/>
          </a:prstGeom>
          <a:ln>
            <a:solidFill>
              <a:schemeClr val="accent6"/>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GB" dirty="0"/>
              <a:t>15/19</a:t>
            </a:r>
          </a:p>
        </p:txBody>
      </p:sp>
      <p:pic>
        <p:nvPicPr>
          <p:cNvPr id="9" name="Picture 8">
            <a:extLst>
              <a:ext uri="{FF2B5EF4-FFF2-40B4-BE49-F238E27FC236}">
                <a16:creationId xmlns:a16="http://schemas.microsoft.com/office/drawing/2014/main" id="{C6DB83A3-2736-4A66-C46B-D59A09053DA6}"/>
              </a:ext>
            </a:extLst>
          </p:cNvPr>
          <p:cNvPicPr>
            <a:picLocks noChangeAspect="1"/>
          </p:cNvPicPr>
          <p:nvPr/>
        </p:nvPicPr>
        <p:blipFill rotWithShape="1">
          <a:blip r:embed="rId5"/>
          <a:srcRect l="10581" b="10814"/>
          <a:stretch/>
        </p:blipFill>
        <p:spPr>
          <a:xfrm>
            <a:off x="2406188" y="1426216"/>
            <a:ext cx="3754108" cy="1629688"/>
          </a:xfrm>
          <a:prstGeom prst="rect">
            <a:avLst/>
          </a:prstGeom>
        </p:spPr>
      </p:pic>
      <p:pic>
        <p:nvPicPr>
          <p:cNvPr id="13" name="Picture 12">
            <a:extLst>
              <a:ext uri="{FF2B5EF4-FFF2-40B4-BE49-F238E27FC236}">
                <a16:creationId xmlns:a16="http://schemas.microsoft.com/office/drawing/2014/main" id="{8666EE74-765A-2818-1E57-462522E57A75}"/>
              </a:ext>
            </a:extLst>
          </p:cNvPr>
          <p:cNvPicPr>
            <a:picLocks noChangeAspect="1"/>
          </p:cNvPicPr>
          <p:nvPr/>
        </p:nvPicPr>
        <p:blipFill>
          <a:blip r:embed="rId6"/>
          <a:stretch>
            <a:fillRect/>
          </a:stretch>
        </p:blipFill>
        <p:spPr>
          <a:xfrm>
            <a:off x="6160296" y="1512445"/>
            <a:ext cx="3625516" cy="1457229"/>
          </a:xfrm>
          <a:prstGeom prst="rect">
            <a:avLst/>
          </a:prstGeom>
        </p:spPr>
      </p:pic>
      <p:pic>
        <p:nvPicPr>
          <p:cNvPr id="16" name="Picture 15">
            <a:extLst>
              <a:ext uri="{FF2B5EF4-FFF2-40B4-BE49-F238E27FC236}">
                <a16:creationId xmlns:a16="http://schemas.microsoft.com/office/drawing/2014/main" id="{8E66CD18-7F9C-999F-D1E0-C01CFA145D7B}"/>
              </a:ext>
            </a:extLst>
          </p:cNvPr>
          <p:cNvPicPr>
            <a:picLocks noChangeAspect="1"/>
          </p:cNvPicPr>
          <p:nvPr/>
        </p:nvPicPr>
        <p:blipFill>
          <a:blip r:embed="rId7"/>
          <a:stretch>
            <a:fillRect/>
          </a:stretch>
        </p:blipFill>
        <p:spPr>
          <a:xfrm>
            <a:off x="2648714" y="3005629"/>
            <a:ext cx="3447285" cy="1429659"/>
          </a:xfrm>
          <a:prstGeom prst="rect">
            <a:avLst/>
          </a:prstGeom>
        </p:spPr>
      </p:pic>
      <p:pic>
        <p:nvPicPr>
          <p:cNvPr id="20" name="Picture 19">
            <a:extLst>
              <a:ext uri="{FF2B5EF4-FFF2-40B4-BE49-F238E27FC236}">
                <a16:creationId xmlns:a16="http://schemas.microsoft.com/office/drawing/2014/main" id="{88D32151-A29F-0F36-E8E7-37251004757D}"/>
              </a:ext>
            </a:extLst>
          </p:cNvPr>
          <p:cNvPicPr>
            <a:picLocks noChangeAspect="1"/>
          </p:cNvPicPr>
          <p:nvPr/>
        </p:nvPicPr>
        <p:blipFill>
          <a:blip r:embed="rId8"/>
          <a:stretch>
            <a:fillRect/>
          </a:stretch>
        </p:blipFill>
        <p:spPr>
          <a:xfrm>
            <a:off x="6305932" y="3005629"/>
            <a:ext cx="3447286" cy="1413775"/>
          </a:xfrm>
          <a:prstGeom prst="rect">
            <a:avLst/>
          </a:prstGeom>
        </p:spPr>
      </p:pic>
      <p:pic>
        <p:nvPicPr>
          <p:cNvPr id="25" name="Picture 24">
            <a:extLst>
              <a:ext uri="{FF2B5EF4-FFF2-40B4-BE49-F238E27FC236}">
                <a16:creationId xmlns:a16="http://schemas.microsoft.com/office/drawing/2014/main" id="{FFE9CF3E-5BD6-95B4-9A22-C48D238AC9C9}"/>
              </a:ext>
            </a:extLst>
          </p:cNvPr>
          <p:cNvPicPr>
            <a:picLocks noChangeAspect="1"/>
          </p:cNvPicPr>
          <p:nvPr/>
        </p:nvPicPr>
        <p:blipFill>
          <a:blip r:embed="rId9"/>
          <a:stretch>
            <a:fillRect/>
          </a:stretch>
        </p:blipFill>
        <p:spPr>
          <a:xfrm>
            <a:off x="6095998" y="4500636"/>
            <a:ext cx="3657219" cy="1312262"/>
          </a:xfrm>
          <a:prstGeom prst="rect">
            <a:avLst/>
          </a:prstGeom>
        </p:spPr>
      </p:pic>
      <p:sp>
        <p:nvSpPr>
          <p:cNvPr id="27" name="Rectangle 26">
            <a:extLst>
              <a:ext uri="{FF2B5EF4-FFF2-40B4-BE49-F238E27FC236}">
                <a16:creationId xmlns:a16="http://schemas.microsoft.com/office/drawing/2014/main" id="{F5C22A95-AC4F-7A97-A77E-1152CE59EF42}"/>
              </a:ext>
            </a:extLst>
          </p:cNvPr>
          <p:cNvSpPr/>
          <p:nvPr/>
        </p:nvSpPr>
        <p:spPr>
          <a:xfrm>
            <a:off x="6061075" y="4658360"/>
            <a:ext cx="191914" cy="1176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0E40359C-69DD-609A-392D-53A35179867D}"/>
              </a:ext>
            </a:extLst>
          </p:cNvPr>
          <p:cNvSpPr/>
          <p:nvPr/>
        </p:nvSpPr>
        <p:spPr>
          <a:xfrm>
            <a:off x="2562401" y="4455359"/>
            <a:ext cx="3533597" cy="1426389"/>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4884048F-8A74-4FC7-0158-1BA3D125ACFA}"/>
              </a:ext>
            </a:extLst>
          </p:cNvPr>
          <p:cNvSpPr/>
          <p:nvPr/>
        </p:nvSpPr>
        <p:spPr>
          <a:xfrm>
            <a:off x="6228821" y="4619633"/>
            <a:ext cx="191914" cy="1176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8C1AB6D8-B5EC-24E0-A4A2-9AD9B5949CE8}"/>
              </a:ext>
            </a:extLst>
          </p:cNvPr>
          <p:cNvPicPr>
            <a:picLocks noChangeAspect="1"/>
          </p:cNvPicPr>
          <p:nvPr/>
        </p:nvPicPr>
        <p:blipFill rotWithShape="1">
          <a:blip r:embed="rId8"/>
          <a:srcRect r="95836"/>
          <a:stretch/>
        </p:blipFill>
        <p:spPr>
          <a:xfrm>
            <a:off x="6252989" y="4435288"/>
            <a:ext cx="143577" cy="1413775"/>
          </a:xfrm>
          <a:prstGeom prst="rect">
            <a:avLst/>
          </a:prstGeom>
        </p:spPr>
      </p:pic>
      <p:pic>
        <p:nvPicPr>
          <p:cNvPr id="30" name="Picture 29">
            <a:extLst>
              <a:ext uri="{FF2B5EF4-FFF2-40B4-BE49-F238E27FC236}">
                <a16:creationId xmlns:a16="http://schemas.microsoft.com/office/drawing/2014/main" id="{B3714EBB-5AFF-31C1-7153-145CCF988F3D}"/>
              </a:ext>
            </a:extLst>
          </p:cNvPr>
          <p:cNvPicPr>
            <a:picLocks noChangeAspect="1"/>
          </p:cNvPicPr>
          <p:nvPr/>
        </p:nvPicPr>
        <p:blipFill>
          <a:blip r:embed="rId10"/>
          <a:stretch>
            <a:fillRect/>
          </a:stretch>
        </p:blipFill>
        <p:spPr>
          <a:xfrm>
            <a:off x="1961068" y="3594446"/>
            <a:ext cx="444342" cy="1721826"/>
          </a:xfrm>
          <a:prstGeom prst="rect">
            <a:avLst/>
          </a:prstGeom>
        </p:spPr>
      </p:pic>
      <p:pic>
        <p:nvPicPr>
          <p:cNvPr id="3" name="Picture 2">
            <a:extLst>
              <a:ext uri="{FF2B5EF4-FFF2-40B4-BE49-F238E27FC236}">
                <a16:creationId xmlns:a16="http://schemas.microsoft.com/office/drawing/2014/main" id="{51FE3565-2937-CC6D-878E-8FFBEE7F7102}"/>
              </a:ext>
            </a:extLst>
          </p:cNvPr>
          <p:cNvPicPr>
            <a:picLocks noChangeAspect="1"/>
          </p:cNvPicPr>
          <p:nvPr/>
        </p:nvPicPr>
        <p:blipFill rotWithShape="1">
          <a:blip r:embed="rId10"/>
          <a:srcRect r="6826" b="17891"/>
          <a:stretch/>
        </p:blipFill>
        <p:spPr>
          <a:xfrm>
            <a:off x="1966007" y="1726391"/>
            <a:ext cx="414010" cy="1413775"/>
          </a:xfrm>
          <a:prstGeom prst="rect">
            <a:avLst/>
          </a:prstGeom>
        </p:spPr>
      </p:pic>
    </p:spTree>
    <p:extLst>
      <p:ext uri="{BB962C8B-B14F-4D97-AF65-F5344CB8AC3E}">
        <p14:creationId xmlns:p14="http://schemas.microsoft.com/office/powerpoint/2010/main" val="3208312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75AAA0-EFED-4AE5-48F4-9EF1D089BE1B}"/>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F25F214E-D790-B04E-B418-EC759EFCBA59}"/>
              </a:ext>
            </a:extLst>
          </p:cNvPr>
          <p:cNvPicPr>
            <a:picLocks noChangeAspect="1"/>
          </p:cNvPicPr>
          <p:nvPr/>
        </p:nvPicPr>
        <p:blipFill>
          <a:blip r:embed="rId4"/>
          <a:stretch>
            <a:fillRect/>
          </a:stretch>
        </p:blipFill>
        <p:spPr>
          <a:xfrm>
            <a:off x="2323906" y="914553"/>
            <a:ext cx="7617478" cy="2544080"/>
          </a:xfrm>
          <a:prstGeom prst="rect">
            <a:avLst/>
          </a:prstGeom>
        </p:spPr>
      </p:pic>
      <p:grpSp>
        <p:nvGrpSpPr>
          <p:cNvPr id="7" name="Group 6">
            <a:extLst>
              <a:ext uri="{FF2B5EF4-FFF2-40B4-BE49-F238E27FC236}">
                <a16:creationId xmlns:a16="http://schemas.microsoft.com/office/drawing/2014/main" id="{9C0B2772-93E8-A1FC-0A86-49250CFFA57A}"/>
              </a:ext>
            </a:extLst>
          </p:cNvPr>
          <p:cNvGrpSpPr/>
          <p:nvPr/>
        </p:nvGrpSpPr>
        <p:grpSpPr>
          <a:xfrm>
            <a:off x="2323906" y="3429000"/>
            <a:ext cx="7543408" cy="2662186"/>
            <a:chOff x="2323906" y="3429000"/>
            <a:chExt cx="7543408" cy="2662186"/>
          </a:xfrm>
        </p:grpSpPr>
        <p:pic>
          <p:nvPicPr>
            <p:cNvPr id="11" name="Picture 10">
              <a:extLst>
                <a:ext uri="{FF2B5EF4-FFF2-40B4-BE49-F238E27FC236}">
                  <a16:creationId xmlns:a16="http://schemas.microsoft.com/office/drawing/2014/main" id="{DBF0259C-44D3-7568-E791-EDDFF26F9426}"/>
                </a:ext>
              </a:extLst>
            </p:cNvPr>
            <p:cNvPicPr>
              <a:picLocks noChangeAspect="1"/>
            </p:cNvPicPr>
            <p:nvPr/>
          </p:nvPicPr>
          <p:blipFill>
            <a:blip r:embed="rId5"/>
            <a:stretch>
              <a:fillRect/>
            </a:stretch>
          </p:blipFill>
          <p:spPr>
            <a:xfrm>
              <a:off x="2323906" y="3429000"/>
              <a:ext cx="7543408" cy="2381320"/>
            </a:xfrm>
            <a:prstGeom prst="rect">
              <a:avLst/>
            </a:prstGeom>
          </p:spPr>
        </p:pic>
        <p:pic>
          <p:nvPicPr>
            <p:cNvPr id="13" name="Picture 12">
              <a:extLst>
                <a:ext uri="{FF2B5EF4-FFF2-40B4-BE49-F238E27FC236}">
                  <a16:creationId xmlns:a16="http://schemas.microsoft.com/office/drawing/2014/main" id="{D0701071-E00A-E853-6F69-DDD5D2452785}"/>
                </a:ext>
              </a:extLst>
            </p:cNvPr>
            <p:cNvPicPr>
              <a:picLocks noChangeAspect="1"/>
            </p:cNvPicPr>
            <p:nvPr/>
          </p:nvPicPr>
          <p:blipFill>
            <a:blip r:embed="rId6"/>
            <a:stretch>
              <a:fillRect/>
            </a:stretch>
          </p:blipFill>
          <p:spPr>
            <a:xfrm>
              <a:off x="5719577" y="5795707"/>
              <a:ext cx="826136" cy="295479"/>
            </a:xfrm>
            <a:prstGeom prst="rect">
              <a:avLst/>
            </a:prstGeom>
          </p:spPr>
        </p:pic>
      </p:grpSp>
      <p:pic>
        <p:nvPicPr>
          <p:cNvPr id="15" name="Picture 14">
            <a:extLst>
              <a:ext uri="{FF2B5EF4-FFF2-40B4-BE49-F238E27FC236}">
                <a16:creationId xmlns:a16="http://schemas.microsoft.com/office/drawing/2014/main" id="{13B5A398-410C-9142-2601-5728CD01E4C8}"/>
              </a:ext>
            </a:extLst>
          </p:cNvPr>
          <p:cNvPicPr>
            <a:picLocks noChangeAspect="1"/>
          </p:cNvPicPr>
          <p:nvPr/>
        </p:nvPicPr>
        <p:blipFill>
          <a:blip r:embed="rId7"/>
          <a:stretch>
            <a:fillRect/>
          </a:stretch>
        </p:blipFill>
        <p:spPr>
          <a:xfrm>
            <a:off x="1873344" y="2536220"/>
            <a:ext cx="450562" cy="1785559"/>
          </a:xfrm>
          <a:prstGeom prst="rect">
            <a:avLst/>
          </a:prstGeom>
        </p:spPr>
      </p:pic>
      <p:sp>
        <p:nvSpPr>
          <p:cNvPr id="17" name="Rectangle: Rounded Corners 16">
            <a:extLst>
              <a:ext uri="{FF2B5EF4-FFF2-40B4-BE49-F238E27FC236}">
                <a16:creationId xmlns:a16="http://schemas.microsoft.com/office/drawing/2014/main" id="{CB7E47D9-0B19-5EDB-AD78-2EC37AD2AB36}"/>
              </a:ext>
            </a:extLst>
          </p:cNvPr>
          <p:cNvSpPr/>
          <p:nvPr/>
        </p:nvSpPr>
        <p:spPr>
          <a:xfrm>
            <a:off x="89112" y="1391778"/>
            <a:ext cx="2304738" cy="1199522"/>
          </a:xfrm>
          <a:prstGeom prst="roundRect">
            <a:avLst/>
          </a:prstGeom>
          <a:no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GB" dirty="0">
                <a:solidFill>
                  <a:schemeClr val="tx1"/>
                </a:solidFill>
                <a:highlight>
                  <a:srgbClr val="F2AA84"/>
                </a:highlight>
              </a:rPr>
              <a:t>Peak Correction</a:t>
            </a:r>
            <a:r>
              <a:rPr lang="en-GB" dirty="0">
                <a:solidFill>
                  <a:schemeClr val="tx1"/>
                </a:solidFill>
              </a:rPr>
              <a:t>: to rectify the delay between ground truth peaks and detected peaks</a:t>
            </a:r>
          </a:p>
        </p:txBody>
      </p:sp>
      <p:sp>
        <p:nvSpPr>
          <p:cNvPr id="18" name="Rectangle 17">
            <a:extLst>
              <a:ext uri="{FF2B5EF4-FFF2-40B4-BE49-F238E27FC236}">
                <a16:creationId xmlns:a16="http://schemas.microsoft.com/office/drawing/2014/main" id="{F0775A3F-89EA-F2A6-9D70-C7DDE26C79DF}"/>
              </a:ext>
            </a:extLst>
          </p:cNvPr>
          <p:cNvSpPr/>
          <p:nvPr/>
        </p:nvSpPr>
        <p:spPr>
          <a:xfrm>
            <a:off x="-1" y="0"/>
            <a:ext cx="5809673" cy="100917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Results: Segmentation</a:t>
            </a:r>
            <a:endParaRPr lang="en-GB" sz="4000" dirty="0">
              <a:solidFill>
                <a:schemeClr val="bg1"/>
              </a:solidFill>
              <a:latin typeface="+mj-lt"/>
            </a:endParaRPr>
          </a:p>
        </p:txBody>
      </p:sp>
      <p:sp>
        <p:nvSpPr>
          <p:cNvPr id="2" name="Rectangle: Rounded Corners 1">
            <a:extLst>
              <a:ext uri="{FF2B5EF4-FFF2-40B4-BE49-F238E27FC236}">
                <a16:creationId xmlns:a16="http://schemas.microsoft.com/office/drawing/2014/main" id="{E7D9F317-9725-5DC0-3CD5-2C471BE6DB44}"/>
              </a:ext>
            </a:extLst>
          </p:cNvPr>
          <p:cNvSpPr/>
          <p:nvPr/>
        </p:nvSpPr>
        <p:spPr>
          <a:xfrm>
            <a:off x="5325062" y="6147149"/>
            <a:ext cx="6677294" cy="47897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Observations</a:t>
            </a:r>
            <a:r>
              <a:rPr lang="en-GB" sz="2400" dirty="0">
                <a:solidFill>
                  <a:schemeClr val="tx1"/>
                </a:solidFill>
              </a:rPr>
              <a:t>: Time misalignment is corrected</a:t>
            </a:r>
          </a:p>
        </p:txBody>
      </p:sp>
      <p:sp>
        <p:nvSpPr>
          <p:cNvPr id="3" name="TextBox 2">
            <a:extLst>
              <a:ext uri="{FF2B5EF4-FFF2-40B4-BE49-F238E27FC236}">
                <a16:creationId xmlns:a16="http://schemas.microsoft.com/office/drawing/2014/main" id="{96C64239-2542-4CDB-89F0-8379C3D01F3E}"/>
              </a:ext>
            </a:extLst>
          </p:cNvPr>
          <p:cNvSpPr txBox="1"/>
          <p:nvPr/>
        </p:nvSpPr>
        <p:spPr>
          <a:xfrm>
            <a:off x="2634343" y="2847021"/>
            <a:ext cx="1368388" cy="369332"/>
          </a:xfrm>
          <a:prstGeom prst="rect">
            <a:avLst/>
          </a:prstGeom>
          <a:noFill/>
        </p:spPr>
        <p:txBody>
          <a:bodyPr wrap="none" rtlCol="0">
            <a:spAutoFit/>
          </a:bodyPr>
          <a:lstStyle/>
          <a:p>
            <a:r>
              <a:rPr lang="en-GB" dirty="0"/>
              <a:t>Start of FHS</a:t>
            </a:r>
          </a:p>
        </p:txBody>
      </p:sp>
      <p:cxnSp>
        <p:nvCxnSpPr>
          <p:cNvPr id="4" name="Straight Arrow Connector 3">
            <a:extLst>
              <a:ext uri="{FF2B5EF4-FFF2-40B4-BE49-F238E27FC236}">
                <a16:creationId xmlns:a16="http://schemas.microsoft.com/office/drawing/2014/main" id="{491DE50D-D78C-7756-FFEB-4B2D934BC8CA}"/>
              </a:ext>
            </a:extLst>
          </p:cNvPr>
          <p:cNvCxnSpPr>
            <a:cxnSpLocks/>
          </p:cNvCxnSpPr>
          <p:nvPr/>
        </p:nvCxnSpPr>
        <p:spPr>
          <a:xfrm flipV="1">
            <a:off x="3069771" y="2379344"/>
            <a:ext cx="248766" cy="515303"/>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243C01B-E7D0-F780-2AD4-9FFCD31ECDD8}"/>
              </a:ext>
            </a:extLst>
          </p:cNvPr>
          <p:cNvSpPr txBox="1"/>
          <p:nvPr/>
        </p:nvSpPr>
        <p:spPr>
          <a:xfrm>
            <a:off x="3614581" y="1267776"/>
            <a:ext cx="1273105" cy="369332"/>
          </a:xfrm>
          <a:prstGeom prst="rect">
            <a:avLst/>
          </a:prstGeom>
          <a:noFill/>
        </p:spPr>
        <p:txBody>
          <a:bodyPr wrap="none" rtlCol="0">
            <a:spAutoFit/>
          </a:bodyPr>
          <a:lstStyle/>
          <a:p>
            <a:r>
              <a:rPr lang="en-GB" dirty="0"/>
              <a:t>End of FHS</a:t>
            </a:r>
          </a:p>
        </p:txBody>
      </p:sp>
      <p:cxnSp>
        <p:nvCxnSpPr>
          <p:cNvPr id="12" name="Straight Arrow Connector 11">
            <a:extLst>
              <a:ext uri="{FF2B5EF4-FFF2-40B4-BE49-F238E27FC236}">
                <a16:creationId xmlns:a16="http://schemas.microsoft.com/office/drawing/2014/main" id="{762C310C-8611-D99E-8C56-32319E80BC5A}"/>
              </a:ext>
            </a:extLst>
          </p:cNvPr>
          <p:cNvCxnSpPr>
            <a:cxnSpLocks/>
          </p:cNvCxnSpPr>
          <p:nvPr/>
        </p:nvCxnSpPr>
        <p:spPr>
          <a:xfrm flipH="1">
            <a:off x="3778250" y="1577483"/>
            <a:ext cx="97063" cy="60911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2" name="Rectangle: Rounded Corners 21">
            <a:extLst>
              <a:ext uri="{FF2B5EF4-FFF2-40B4-BE49-F238E27FC236}">
                <a16:creationId xmlns:a16="http://schemas.microsoft.com/office/drawing/2014/main" id="{A2B2CDF2-341D-E093-6D7A-46EC19F6702B}"/>
              </a:ext>
            </a:extLst>
          </p:cNvPr>
          <p:cNvSpPr/>
          <p:nvPr/>
        </p:nvSpPr>
        <p:spPr>
          <a:xfrm>
            <a:off x="10080171" y="769684"/>
            <a:ext cx="1922185" cy="47897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Objective 4</a:t>
            </a:r>
            <a:endParaRPr lang="en-GB" sz="2400" dirty="0">
              <a:solidFill>
                <a:schemeClr val="tx1"/>
              </a:solidFill>
            </a:endParaRPr>
          </a:p>
        </p:txBody>
      </p:sp>
      <p:sp>
        <p:nvSpPr>
          <p:cNvPr id="5" name="TextBox 4">
            <a:extLst>
              <a:ext uri="{FF2B5EF4-FFF2-40B4-BE49-F238E27FC236}">
                <a16:creationId xmlns:a16="http://schemas.microsoft.com/office/drawing/2014/main" id="{ADD0FA14-2ED6-2C84-5A69-F9D4740357D3}"/>
              </a:ext>
            </a:extLst>
          </p:cNvPr>
          <p:cNvSpPr txBox="1"/>
          <p:nvPr/>
        </p:nvSpPr>
        <p:spPr>
          <a:xfrm>
            <a:off x="11258653" y="230349"/>
            <a:ext cx="756938" cy="369332"/>
          </a:xfrm>
          <a:prstGeom prst="rect">
            <a:avLst/>
          </a:prstGeom>
          <a:ln>
            <a:solidFill>
              <a:schemeClr val="accent6"/>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GB" dirty="0"/>
              <a:t>16/19</a:t>
            </a:r>
          </a:p>
        </p:txBody>
      </p:sp>
    </p:spTree>
    <p:custDataLst>
      <p:tags r:id="rId1"/>
    </p:custDataLst>
    <p:extLst>
      <p:ext uri="{BB962C8B-B14F-4D97-AF65-F5344CB8AC3E}">
        <p14:creationId xmlns:p14="http://schemas.microsoft.com/office/powerpoint/2010/main" val="139094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75AAA0-EFED-4AE5-48F4-9EF1D089BE1B}"/>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D0C43FD5-7E53-5CBB-9A9C-3668B88D57BA}"/>
              </a:ext>
            </a:extLst>
          </p:cNvPr>
          <p:cNvPicPr>
            <a:picLocks noChangeAspect="1"/>
          </p:cNvPicPr>
          <p:nvPr/>
        </p:nvPicPr>
        <p:blipFill>
          <a:blip r:embed="rId4"/>
          <a:stretch>
            <a:fillRect/>
          </a:stretch>
        </p:blipFill>
        <p:spPr>
          <a:xfrm>
            <a:off x="2323906" y="1078768"/>
            <a:ext cx="7543407" cy="2350232"/>
          </a:xfrm>
          <a:prstGeom prst="rect">
            <a:avLst/>
          </a:prstGeom>
        </p:spPr>
      </p:pic>
      <p:pic>
        <p:nvPicPr>
          <p:cNvPr id="7" name="Picture 6">
            <a:extLst>
              <a:ext uri="{FF2B5EF4-FFF2-40B4-BE49-F238E27FC236}">
                <a16:creationId xmlns:a16="http://schemas.microsoft.com/office/drawing/2014/main" id="{2CFD0935-70C2-0362-9DB6-15FD74BB5F18}"/>
              </a:ext>
            </a:extLst>
          </p:cNvPr>
          <p:cNvPicPr>
            <a:picLocks noChangeAspect="1"/>
          </p:cNvPicPr>
          <p:nvPr/>
        </p:nvPicPr>
        <p:blipFill>
          <a:blip r:embed="rId5"/>
          <a:stretch>
            <a:fillRect/>
          </a:stretch>
        </p:blipFill>
        <p:spPr>
          <a:xfrm>
            <a:off x="2323907" y="3483581"/>
            <a:ext cx="7486844" cy="2789605"/>
          </a:xfrm>
          <a:prstGeom prst="rect">
            <a:avLst/>
          </a:prstGeom>
        </p:spPr>
      </p:pic>
      <p:pic>
        <p:nvPicPr>
          <p:cNvPr id="13" name="Picture 12">
            <a:extLst>
              <a:ext uri="{FF2B5EF4-FFF2-40B4-BE49-F238E27FC236}">
                <a16:creationId xmlns:a16="http://schemas.microsoft.com/office/drawing/2014/main" id="{33191EE2-E220-F310-006B-C27A68620CF0}"/>
              </a:ext>
            </a:extLst>
          </p:cNvPr>
          <p:cNvPicPr>
            <a:picLocks noChangeAspect="1"/>
          </p:cNvPicPr>
          <p:nvPr/>
        </p:nvPicPr>
        <p:blipFill>
          <a:blip r:embed="rId6"/>
          <a:stretch>
            <a:fillRect/>
          </a:stretch>
        </p:blipFill>
        <p:spPr>
          <a:xfrm>
            <a:off x="1873344" y="2536220"/>
            <a:ext cx="450562" cy="1785559"/>
          </a:xfrm>
          <a:prstGeom prst="rect">
            <a:avLst/>
          </a:prstGeom>
        </p:spPr>
      </p:pic>
      <p:sp>
        <p:nvSpPr>
          <p:cNvPr id="14" name="TextBox 13">
            <a:extLst>
              <a:ext uri="{FF2B5EF4-FFF2-40B4-BE49-F238E27FC236}">
                <a16:creationId xmlns:a16="http://schemas.microsoft.com/office/drawing/2014/main" id="{1FA70077-79C2-A129-CEDA-0D7DA31CDE60}"/>
              </a:ext>
            </a:extLst>
          </p:cNvPr>
          <p:cNvSpPr txBox="1"/>
          <p:nvPr/>
        </p:nvSpPr>
        <p:spPr>
          <a:xfrm>
            <a:off x="8001000" y="3521446"/>
            <a:ext cx="412292" cy="707886"/>
          </a:xfrm>
          <a:prstGeom prst="rect">
            <a:avLst/>
          </a:prstGeom>
          <a:noFill/>
        </p:spPr>
        <p:txBody>
          <a:bodyPr wrap="none" rtlCol="0">
            <a:spAutoFit/>
          </a:bodyPr>
          <a:lstStyle/>
          <a:p>
            <a:r>
              <a:rPr lang="en-GB" sz="4000" dirty="0"/>
              <a:t>x</a:t>
            </a:r>
          </a:p>
        </p:txBody>
      </p:sp>
      <p:sp>
        <p:nvSpPr>
          <p:cNvPr id="16" name="TextBox 15">
            <a:extLst>
              <a:ext uri="{FF2B5EF4-FFF2-40B4-BE49-F238E27FC236}">
                <a16:creationId xmlns:a16="http://schemas.microsoft.com/office/drawing/2014/main" id="{3E561DAA-7A31-41C0-199E-7A2CFAD4D985}"/>
              </a:ext>
            </a:extLst>
          </p:cNvPr>
          <p:cNvSpPr txBox="1"/>
          <p:nvPr/>
        </p:nvSpPr>
        <p:spPr>
          <a:xfrm rot="10800000">
            <a:off x="6431642" y="1326312"/>
            <a:ext cx="487634" cy="707886"/>
          </a:xfrm>
          <a:prstGeom prst="rect">
            <a:avLst/>
          </a:prstGeom>
          <a:noFill/>
        </p:spPr>
        <p:txBody>
          <a:bodyPr wrap="none" rtlCol="0">
            <a:spAutoFit/>
          </a:bodyPr>
          <a:lstStyle/>
          <a:p>
            <a:r>
              <a:rPr lang="en-GB" sz="4000" dirty="0"/>
              <a:t>Δ</a:t>
            </a:r>
          </a:p>
        </p:txBody>
      </p:sp>
      <p:sp>
        <p:nvSpPr>
          <p:cNvPr id="17" name="Rectangle: Rounded Corners 16">
            <a:extLst>
              <a:ext uri="{FF2B5EF4-FFF2-40B4-BE49-F238E27FC236}">
                <a16:creationId xmlns:a16="http://schemas.microsoft.com/office/drawing/2014/main" id="{C145E8AF-FC8E-E2D3-9152-0DB7562A05F1}"/>
              </a:ext>
            </a:extLst>
          </p:cNvPr>
          <p:cNvSpPr/>
          <p:nvPr/>
        </p:nvSpPr>
        <p:spPr>
          <a:xfrm>
            <a:off x="97972" y="1248663"/>
            <a:ext cx="2225934" cy="1382485"/>
          </a:xfrm>
          <a:prstGeom prst="roundRect">
            <a:avLst/>
          </a:prstGeom>
          <a:no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GB" dirty="0">
                <a:solidFill>
                  <a:schemeClr val="tx1"/>
                </a:solidFill>
                <a:highlight>
                  <a:srgbClr val="F2AA84"/>
                </a:highlight>
              </a:rPr>
              <a:t>Peak Conditioning</a:t>
            </a:r>
            <a:r>
              <a:rPr lang="en-GB" dirty="0">
                <a:solidFill>
                  <a:schemeClr val="tx1"/>
                </a:solidFill>
              </a:rPr>
              <a:t>: to identify any missed peaks and remove false peaks</a:t>
            </a:r>
          </a:p>
        </p:txBody>
      </p:sp>
      <p:sp>
        <p:nvSpPr>
          <p:cNvPr id="18" name="Rectangle 17">
            <a:extLst>
              <a:ext uri="{FF2B5EF4-FFF2-40B4-BE49-F238E27FC236}">
                <a16:creationId xmlns:a16="http://schemas.microsoft.com/office/drawing/2014/main" id="{9BCEE8AA-F702-CB00-9A07-5582ACC77F3B}"/>
              </a:ext>
            </a:extLst>
          </p:cNvPr>
          <p:cNvSpPr/>
          <p:nvPr/>
        </p:nvSpPr>
        <p:spPr>
          <a:xfrm>
            <a:off x="-1" y="0"/>
            <a:ext cx="5809673" cy="100917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Results: Segmentation</a:t>
            </a:r>
            <a:endParaRPr lang="en-GB" sz="4000" dirty="0">
              <a:solidFill>
                <a:schemeClr val="bg1"/>
              </a:solidFill>
              <a:latin typeface="+mj-lt"/>
            </a:endParaRPr>
          </a:p>
        </p:txBody>
      </p:sp>
      <p:sp>
        <p:nvSpPr>
          <p:cNvPr id="2" name="Rectangle: Rounded Corners 1">
            <a:extLst>
              <a:ext uri="{FF2B5EF4-FFF2-40B4-BE49-F238E27FC236}">
                <a16:creationId xmlns:a16="http://schemas.microsoft.com/office/drawing/2014/main" id="{0C08B10A-CDF1-6C04-3262-A25EA743F87E}"/>
              </a:ext>
            </a:extLst>
          </p:cNvPr>
          <p:cNvSpPr/>
          <p:nvPr/>
        </p:nvSpPr>
        <p:spPr>
          <a:xfrm>
            <a:off x="349563" y="6327767"/>
            <a:ext cx="11492092" cy="3693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Observations</a:t>
            </a:r>
            <a:r>
              <a:rPr lang="en-GB" sz="2400" dirty="0">
                <a:solidFill>
                  <a:schemeClr val="tx1"/>
                </a:solidFill>
              </a:rPr>
              <a:t>: Candidate peak is </a:t>
            </a:r>
            <a:r>
              <a:rPr lang="en-US" altLang="ja-JP" sz="2400" dirty="0">
                <a:solidFill>
                  <a:schemeClr val="tx1"/>
                </a:solidFill>
              </a:rPr>
              <a:t>identified</a:t>
            </a:r>
            <a:r>
              <a:rPr lang="en-GB" sz="2400" dirty="0">
                <a:solidFill>
                  <a:schemeClr val="tx1"/>
                </a:solidFill>
              </a:rPr>
              <a:t> and extra peak is suggested to be removed</a:t>
            </a:r>
          </a:p>
        </p:txBody>
      </p:sp>
      <p:sp>
        <p:nvSpPr>
          <p:cNvPr id="5" name="Rectangle: Rounded Corners 4">
            <a:extLst>
              <a:ext uri="{FF2B5EF4-FFF2-40B4-BE49-F238E27FC236}">
                <a16:creationId xmlns:a16="http://schemas.microsoft.com/office/drawing/2014/main" id="{B73F522C-A111-8ED0-B727-FB646CE30C48}"/>
              </a:ext>
            </a:extLst>
          </p:cNvPr>
          <p:cNvSpPr/>
          <p:nvPr/>
        </p:nvSpPr>
        <p:spPr>
          <a:xfrm>
            <a:off x="10080171" y="769684"/>
            <a:ext cx="1922185" cy="47897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Objective 4</a:t>
            </a:r>
            <a:endParaRPr lang="en-GB" sz="2400" dirty="0">
              <a:solidFill>
                <a:schemeClr val="tx1"/>
              </a:solidFill>
            </a:endParaRPr>
          </a:p>
        </p:txBody>
      </p:sp>
      <p:sp>
        <p:nvSpPr>
          <p:cNvPr id="4" name="TextBox 3">
            <a:extLst>
              <a:ext uri="{FF2B5EF4-FFF2-40B4-BE49-F238E27FC236}">
                <a16:creationId xmlns:a16="http://schemas.microsoft.com/office/drawing/2014/main" id="{3D8011E3-6519-6492-331D-CAE436B7EBF2}"/>
              </a:ext>
            </a:extLst>
          </p:cNvPr>
          <p:cNvSpPr txBox="1"/>
          <p:nvPr/>
        </p:nvSpPr>
        <p:spPr>
          <a:xfrm>
            <a:off x="11258653" y="230349"/>
            <a:ext cx="756938" cy="369332"/>
          </a:xfrm>
          <a:prstGeom prst="rect">
            <a:avLst/>
          </a:prstGeom>
          <a:ln>
            <a:solidFill>
              <a:schemeClr val="accent6"/>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GB" dirty="0"/>
              <a:t>17/19</a:t>
            </a:r>
          </a:p>
        </p:txBody>
      </p:sp>
    </p:spTree>
    <p:custDataLst>
      <p:tags r:id="rId1"/>
    </p:custDataLst>
    <p:extLst>
      <p:ext uri="{BB962C8B-B14F-4D97-AF65-F5344CB8AC3E}">
        <p14:creationId xmlns:p14="http://schemas.microsoft.com/office/powerpoint/2010/main" val="327214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75AAA0-EFED-4AE5-48F4-9EF1D089BE1B}"/>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9BCEE8AA-F702-CB00-9A07-5582ACC77F3B}"/>
              </a:ext>
            </a:extLst>
          </p:cNvPr>
          <p:cNvSpPr/>
          <p:nvPr/>
        </p:nvSpPr>
        <p:spPr>
          <a:xfrm>
            <a:off x="-1" y="0"/>
            <a:ext cx="5809673" cy="100917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Results: Segmentation</a:t>
            </a:r>
            <a:endParaRPr lang="en-GB" sz="4000" dirty="0">
              <a:solidFill>
                <a:schemeClr val="bg1"/>
              </a:solidFill>
              <a:latin typeface="+mj-lt"/>
            </a:endParaRPr>
          </a:p>
        </p:txBody>
      </p:sp>
      <p:sp>
        <p:nvSpPr>
          <p:cNvPr id="2" name="Rectangle: Rounded Corners 1">
            <a:extLst>
              <a:ext uri="{FF2B5EF4-FFF2-40B4-BE49-F238E27FC236}">
                <a16:creationId xmlns:a16="http://schemas.microsoft.com/office/drawing/2014/main" id="{0C08B10A-CDF1-6C04-3262-A25EA743F87E}"/>
              </a:ext>
            </a:extLst>
          </p:cNvPr>
          <p:cNvSpPr/>
          <p:nvPr/>
        </p:nvSpPr>
        <p:spPr>
          <a:xfrm>
            <a:off x="1073941" y="5018540"/>
            <a:ext cx="10044117" cy="148229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Observations</a:t>
            </a:r>
            <a:r>
              <a:rPr lang="en-GB" sz="2400" dirty="0">
                <a:solidFill>
                  <a:schemeClr val="tx1"/>
                </a:solidFill>
              </a:rPr>
              <a:t>: </a:t>
            </a:r>
          </a:p>
          <a:p>
            <a:r>
              <a:rPr lang="en-GB" sz="2400" dirty="0" err="1">
                <a:solidFill>
                  <a:schemeClr val="tx1"/>
                </a:solidFill>
              </a:rPr>
              <a:t>i</a:t>
            </a:r>
            <a:r>
              <a:rPr lang="en-GB" sz="2400" dirty="0">
                <a:solidFill>
                  <a:schemeClr val="tx1"/>
                </a:solidFill>
              </a:rPr>
              <a:t>) In general, start and end boundaries are better identified than the peaks</a:t>
            </a:r>
          </a:p>
          <a:p>
            <a:r>
              <a:rPr lang="en-GB" sz="2400" dirty="0">
                <a:solidFill>
                  <a:schemeClr val="tx1"/>
                </a:solidFill>
              </a:rPr>
              <a:t>ii) Peak-conditioning improves the performance</a:t>
            </a:r>
          </a:p>
        </p:txBody>
      </p:sp>
      <p:sp>
        <p:nvSpPr>
          <p:cNvPr id="5" name="Rectangle: Rounded Corners 4">
            <a:extLst>
              <a:ext uri="{FF2B5EF4-FFF2-40B4-BE49-F238E27FC236}">
                <a16:creationId xmlns:a16="http://schemas.microsoft.com/office/drawing/2014/main" id="{B73F522C-A111-8ED0-B727-FB646CE30C48}"/>
              </a:ext>
            </a:extLst>
          </p:cNvPr>
          <p:cNvSpPr/>
          <p:nvPr/>
        </p:nvSpPr>
        <p:spPr>
          <a:xfrm>
            <a:off x="10080171" y="769684"/>
            <a:ext cx="1922185" cy="47897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Objective 4</a:t>
            </a:r>
            <a:endParaRPr lang="en-GB" sz="2400" dirty="0">
              <a:solidFill>
                <a:schemeClr val="tx1"/>
              </a:solidFill>
            </a:endParaRPr>
          </a:p>
        </p:txBody>
      </p:sp>
      <p:graphicFrame>
        <p:nvGraphicFramePr>
          <p:cNvPr id="4" name="Table 3">
            <a:extLst>
              <a:ext uri="{FF2B5EF4-FFF2-40B4-BE49-F238E27FC236}">
                <a16:creationId xmlns:a16="http://schemas.microsoft.com/office/drawing/2014/main" id="{A5112D6C-EC42-650A-2728-9BB4B2F9FABF}"/>
              </a:ext>
            </a:extLst>
          </p:cNvPr>
          <p:cNvGraphicFramePr>
            <a:graphicFrameLocks noGrp="1"/>
          </p:cNvGraphicFramePr>
          <p:nvPr>
            <p:extLst>
              <p:ext uri="{D42A27DB-BD31-4B8C-83A1-F6EECF244321}">
                <p14:modId xmlns:p14="http://schemas.microsoft.com/office/powerpoint/2010/main" val="1397634237"/>
              </p:ext>
            </p:extLst>
          </p:nvPr>
        </p:nvGraphicFramePr>
        <p:xfrm>
          <a:off x="2184958" y="2052220"/>
          <a:ext cx="8316228" cy="2494280"/>
        </p:xfrm>
        <a:graphic>
          <a:graphicData uri="http://schemas.openxmlformats.org/drawingml/2006/table">
            <a:tbl>
              <a:tblPr firstRow="1" bandRow="1">
                <a:tableStyleId>{93296810-A885-4BE3-A3E7-6D5BEEA58F35}</a:tableStyleId>
              </a:tblPr>
              <a:tblGrid>
                <a:gridCol w="2187148">
                  <a:extLst>
                    <a:ext uri="{9D8B030D-6E8A-4147-A177-3AD203B41FA5}">
                      <a16:colId xmlns:a16="http://schemas.microsoft.com/office/drawing/2014/main" val="1259164452"/>
                    </a:ext>
                  </a:extLst>
                </a:gridCol>
                <a:gridCol w="2086469">
                  <a:extLst>
                    <a:ext uri="{9D8B030D-6E8A-4147-A177-3AD203B41FA5}">
                      <a16:colId xmlns:a16="http://schemas.microsoft.com/office/drawing/2014/main" val="794621954"/>
                    </a:ext>
                  </a:extLst>
                </a:gridCol>
                <a:gridCol w="2242687">
                  <a:extLst>
                    <a:ext uri="{9D8B030D-6E8A-4147-A177-3AD203B41FA5}">
                      <a16:colId xmlns:a16="http://schemas.microsoft.com/office/drawing/2014/main" val="956329458"/>
                    </a:ext>
                  </a:extLst>
                </a:gridCol>
                <a:gridCol w="827772">
                  <a:extLst>
                    <a:ext uri="{9D8B030D-6E8A-4147-A177-3AD203B41FA5}">
                      <a16:colId xmlns:a16="http://schemas.microsoft.com/office/drawing/2014/main" val="599495812"/>
                    </a:ext>
                  </a:extLst>
                </a:gridCol>
                <a:gridCol w="972152">
                  <a:extLst>
                    <a:ext uri="{9D8B030D-6E8A-4147-A177-3AD203B41FA5}">
                      <a16:colId xmlns:a16="http://schemas.microsoft.com/office/drawing/2014/main" val="2828855812"/>
                    </a:ext>
                  </a:extLst>
                </a:gridCol>
              </a:tblGrid>
              <a:tr h="370840">
                <a:tc>
                  <a:txBody>
                    <a:bodyPr/>
                    <a:lstStyle/>
                    <a:p>
                      <a:r>
                        <a:rPr lang="en-GB" dirty="0"/>
                        <a:t>Metric (%)</a:t>
                      </a:r>
                    </a:p>
                  </a:txBody>
                  <a:tcPr/>
                </a:tc>
                <a:tc>
                  <a:txBody>
                    <a:bodyPr/>
                    <a:lstStyle/>
                    <a:p>
                      <a:r>
                        <a:rPr lang="en-GB" dirty="0"/>
                        <a:t>Peaks </a:t>
                      </a:r>
                    </a:p>
                    <a:p>
                      <a:r>
                        <a:rPr lang="en-GB" dirty="0"/>
                        <a:t>(pre-conditioning)</a:t>
                      </a:r>
                    </a:p>
                  </a:txBody>
                  <a:tcPr/>
                </a:tc>
                <a:tc>
                  <a:txBody>
                    <a:bodyPr/>
                    <a:lstStyle/>
                    <a:p>
                      <a:r>
                        <a:rPr lang="en-GB" dirty="0"/>
                        <a:t>Peaks</a:t>
                      </a:r>
                    </a:p>
                    <a:p>
                      <a:r>
                        <a:rPr lang="en-GB" dirty="0"/>
                        <a:t> (post-conditioning)</a:t>
                      </a:r>
                    </a:p>
                  </a:txBody>
                  <a:tcPr/>
                </a:tc>
                <a:tc>
                  <a:txBody>
                    <a:bodyPr/>
                    <a:lstStyle/>
                    <a:p>
                      <a:r>
                        <a:rPr lang="en-GB" dirty="0"/>
                        <a:t>Start</a:t>
                      </a:r>
                    </a:p>
                  </a:txBody>
                  <a:tcPr/>
                </a:tc>
                <a:tc>
                  <a:txBody>
                    <a:bodyPr/>
                    <a:lstStyle/>
                    <a:p>
                      <a:r>
                        <a:rPr lang="en-GB" dirty="0"/>
                        <a:t>End</a:t>
                      </a:r>
                    </a:p>
                  </a:txBody>
                  <a:tcPr/>
                </a:tc>
                <a:extLst>
                  <a:ext uri="{0D108BD9-81ED-4DB2-BD59-A6C34878D82A}">
                    <a16:rowId xmlns:a16="http://schemas.microsoft.com/office/drawing/2014/main" val="1050727464"/>
                  </a:ext>
                </a:extLst>
              </a:tr>
              <a:tr h="370840">
                <a:tc>
                  <a:txBody>
                    <a:bodyPr/>
                    <a:lstStyle/>
                    <a:p>
                      <a:r>
                        <a:rPr lang="en-GB" dirty="0"/>
                        <a:t>Sensitivity</a:t>
                      </a:r>
                    </a:p>
                  </a:txBody>
                  <a:tcPr/>
                </a:tc>
                <a:tc>
                  <a:txBody>
                    <a:bodyPr/>
                    <a:lstStyle/>
                    <a:p>
                      <a:r>
                        <a:rPr lang="en-GB" dirty="0"/>
                        <a:t>52.94</a:t>
                      </a:r>
                    </a:p>
                  </a:txBody>
                  <a:tcPr/>
                </a:tc>
                <a:tc>
                  <a:txBody>
                    <a:bodyPr/>
                    <a:lstStyle/>
                    <a:p>
                      <a:r>
                        <a:rPr lang="en-GB" dirty="0"/>
                        <a:t>82.70 </a:t>
                      </a:r>
                    </a:p>
                  </a:txBody>
                  <a:tcPr/>
                </a:tc>
                <a:tc>
                  <a:txBody>
                    <a:bodyPr/>
                    <a:lstStyle/>
                    <a:p>
                      <a:r>
                        <a:rPr lang="en-GB" dirty="0"/>
                        <a:t>91.41</a:t>
                      </a:r>
                    </a:p>
                  </a:txBody>
                  <a:tcPr/>
                </a:tc>
                <a:tc>
                  <a:txBody>
                    <a:bodyPr/>
                    <a:lstStyle/>
                    <a:p>
                      <a:r>
                        <a:rPr lang="en-GB" dirty="0"/>
                        <a:t>91.41</a:t>
                      </a:r>
                    </a:p>
                  </a:txBody>
                  <a:tcPr/>
                </a:tc>
                <a:extLst>
                  <a:ext uri="{0D108BD9-81ED-4DB2-BD59-A6C34878D82A}">
                    <a16:rowId xmlns:a16="http://schemas.microsoft.com/office/drawing/2014/main" val="635599296"/>
                  </a:ext>
                </a:extLst>
              </a:tr>
              <a:tr h="370840">
                <a:tc>
                  <a:txBody>
                    <a:bodyPr/>
                    <a:lstStyle/>
                    <a:p>
                      <a:r>
                        <a:rPr lang="en-GB" dirty="0"/>
                        <a:t>Positive Predictivity</a:t>
                      </a:r>
                    </a:p>
                  </a:txBody>
                  <a:tcPr/>
                </a:tc>
                <a:tc>
                  <a:txBody>
                    <a:bodyPr/>
                    <a:lstStyle/>
                    <a:p>
                      <a:r>
                        <a:rPr lang="en-GB" dirty="0"/>
                        <a:t>43.12</a:t>
                      </a:r>
                    </a:p>
                  </a:txBody>
                  <a:tcPr/>
                </a:tc>
                <a:tc>
                  <a:txBody>
                    <a:bodyPr/>
                    <a:lstStyle/>
                    <a:p>
                      <a:r>
                        <a:rPr lang="en-GB" dirty="0"/>
                        <a:t>98.15</a:t>
                      </a:r>
                    </a:p>
                  </a:txBody>
                  <a:tcPr/>
                </a:tc>
                <a:tc>
                  <a:txBody>
                    <a:bodyPr/>
                    <a:lstStyle/>
                    <a:p>
                      <a:r>
                        <a:rPr lang="en-GB" dirty="0"/>
                        <a:t>83.49</a:t>
                      </a:r>
                    </a:p>
                  </a:txBody>
                  <a:tcPr/>
                </a:tc>
                <a:tc>
                  <a:txBody>
                    <a:bodyPr/>
                    <a:lstStyle/>
                    <a:p>
                      <a:r>
                        <a:rPr lang="en-GB" dirty="0"/>
                        <a:t>98.81</a:t>
                      </a:r>
                    </a:p>
                  </a:txBody>
                  <a:tcPr/>
                </a:tc>
                <a:extLst>
                  <a:ext uri="{0D108BD9-81ED-4DB2-BD59-A6C34878D82A}">
                    <a16:rowId xmlns:a16="http://schemas.microsoft.com/office/drawing/2014/main" val="683769308"/>
                  </a:ext>
                </a:extLst>
              </a:tr>
              <a:tr h="370840">
                <a:tc>
                  <a:txBody>
                    <a:bodyPr/>
                    <a:lstStyle/>
                    <a:p>
                      <a:r>
                        <a:rPr lang="en-GB" dirty="0"/>
                        <a:t>Accuracy</a:t>
                      </a:r>
                    </a:p>
                  </a:txBody>
                  <a:tcPr/>
                </a:tc>
                <a:tc>
                  <a:txBody>
                    <a:bodyPr/>
                    <a:lstStyle/>
                    <a:p>
                      <a:r>
                        <a:rPr lang="en-GB" dirty="0"/>
                        <a:t>77.54</a:t>
                      </a:r>
                    </a:p>
                  </a:txBody>
                  <a:tcPr/>
                </a:tc>
                <a:tc>
                  <a:txBody>
                    <a:bodyPr/>
                    <a:lstStyle/>
                    <a:p>
                      <a:r>
                        <a:rPr lang="en-GB" dirty="0"/>
                        <a:t>82.70</a:t>
                      </a:r>
                    </a:p>
                  </a:txBody>
                  <a:tcPr/>
                </a:tc>
                <a:tc>
                  <a:txBody>
                    <a:bodyPr/>
                    <a:lstStyle/>
                    <a:p>
                      <a:r>
                        <a:rPr lang="en-GB" dirty="0"/>
                        <a:t>90.79</a:t>
                      </a:r>
                    </a:p>
                  </a:txBody>
                  <a:tcPr/>
                </a:tc>
                <a:tc>
                  <a:txBody>
                    <a:bodyPr/>
                    <a:lstStyle/>
                    <a:p>
                      <a:r>
                        <a:rPr lang="en-GB" dirty="0"/>
                        <a:t>90.35</a:t>
                      </a:r>
                    </a:p>
                  </a:txBody>
                  <a:tcPr/>
                </a:tc>
                <a:extLst>
                  <a:ext uri="{0D108BD9-81ED-4DB2-BD59-A6C34878D82A}">
                    <a16:rowId xmlns:a16="http://schemas.microsoft.com/office/drawing/2014/main" val="3458754028"/>
                  </a:ext>
                </a:extLst>
              </a:tr>
              <a:tr h="370840">
                <a:tc>
                  <a:txBody>
                    <a:bodyPr/>
                    <a:lstStyle/>
                    <a:p>
                      <a:r>
                        <a:rPr lang="en-GB" dirty="0"/>
                        <a:t>Detection Error Rate</a:t>
                      </a:r>
                    </a:p>
                  </a:txBody>
                  <a:tcPr/>
                </a:tc>
                <a:tc>
                  <a:txBody>
                    <a:bodyPr/>
                    <a:lstStyle/>
                    <a:p>
                      <a:r>
                        <a:rPr lang="en-GB" dirty="0"/>
                        <a:t>40.54</a:t>
                      </a:r>
                    </a:p>
                  </a:txBody>
                  <a:tcPr/>
                </a:tc>
                <a:tc>
                  <a:txBody>
                    <a:bodyPr/>
                    <a:lstStyle/>
                    <a:p>
                      <a:r>
                        <a:rPr lang="en-GB" dirty="0"/>
                        <a:t>22.44</a:t>
                      </a:r>
                    </a:p>
                  </a:txBody>
                  <a:tcPr/>
                </a:tc>
                <a:tc>
                  <a:txBody>
                    <a:bodyPr/>
                    <a:lstStyle/>
                    <a:p>
                      <a:r>
                        <a:rPr lang="en-GB" dirty="0"/>
                        <a:t>10.61</a:t>
                      </a:r>
                    </a:p>
                  </a:txBody>
                  <a:tcPr/>
                </a:tc>
                <a:tc>
                  <a:txBody>
                    <a:bodyPr/>
                    <a:lstStyle/>
                    <a:p>
                      <a:r>
                        <a:rPr lang="en-GB" dirty="0"/>
                        <a:t>11.21</a:t>
                      </a:r>
                    </a:p>
                  </a:txBody>
                  <a:tcPr/>
                </a:tc>
                <a:extLst>
                  <a:ext uri="{0D108BD9-81ED-4DB2-BD59-A6C34878D82A}">
                    <a16:rowId xmlns:a16="http://schemas.microsoft.com/office/drawing/2014/main" val="3212257919"/>
                  </a:ext>
                </a:extLst>
              </a:tr>
              <a:tr h="370840">
                <a:tc>
                  <a:txBody>
                    <a:bodyPr/>
                    <a:lstStyle/>
                    <a:p>
                      <a:r>
                        <a:rPr lang="en-GB" b="1" dirty="0"/>
                        <a:t>Average </a:t>
                      </a:r>
                    </a:p>
                  </a:txBody>
                  <a:tcPr/>
                </a:tc>
                <a:tc>
                  <a:txBody>
                    <a:bodyPr/>
                    <a:lstStyle/>
                    <a:p>
                      <a:r>
                        <a:rPr lang="en-GB" b="1" dirty="0"/>
                        <a:t>58.27</a:t>
                      </a:r>
                    </a:p>
                  </a:txBody>
                  <a:tcPr/>
                </a:tc>
                <a:tc>
                  <a:txBody>
                    <a:bodyPr/>
                    <a:lstStyle/>
                    <a:p>
                      <a:r>
                        <a:rPr lang="en-GB" b="1" dirty="0"/>
                        <a:t>85.28</a:t>
                      </a:r>
                    </a:p>
                  </a:txBody>
                  <a:tcPr/>
                </a:tc>
                <a:tc>
                  <a:txBody>
                    <a:bodyPr/>
                    <a:lstStyle/>
                    <a:p>
                      <a:r>
                        <a:rPr lang="en-GB" b="1" dirty="0"/>
                        <a:t>88.77</a:t>
                      </a:r>
                    </a:p>
                  </a:txBody>
                  <a:tcPr/>
                </a:tc>
                <a:tc>
                  <a:txBody>
                    <a:bodyPr/>
                    <a:lstStyle/>
                    <a:p>
                      <a:r>
                        <a:rPr lang="en-GB" b="1" dirty="0"/>
                        <a:t>92.34</a:t>
                      </a:r>
                    </a:p>
                  </a:txBody>
                  <a:tcPr/>
                </a:tc>
                <a:extLst>
                  <a:ext uri="{0D108BD9-81ED-4DB2-BD59-A6C34878D82A}">
                    <a16:rowId xmlns:a16="http://schemas.microsoft.com/office/drawing/2014/main" val="2484189711"/>
                  </a:ext>
                </a:extLst>
              </a:tr>
            </a:tbl>
          </a:graphicData>
        </a:graphic>
      </p:graphicFrame>
      <p:cxnSp>
        <p:nvCxnSpPr>
          <p:cNvPr id="10" name="Straight Arrow Connector 9">
            <a:extLst>
              <a:ext uri="{FF2B5EF4-FFF2-40B4-BE49-F238E27FC236}">
                <a16:creationId xmlns:a16="http://schemas.microsoft.com/office/drawing/2014/main" id="{1E1B2C51-4585-8112-37A9-426D1C77A832}"/>
              </a:ext>
            </a:extLst>
          </p:cNvPr>
          <p:cNvCxnSpPr/>
          <p:nvPr/>
        </p:nvCxnSpPr>
        <p:spPr>
          <a:xfrm flipV="1">
            <a:off x="7830942" y="2720364"/>
            <a:ext cx="0" cy="303135"/>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0BBBE7F-3DFA-DE4D-6B70-08D365AA81FA}"/>
              </a:ext>
            </a:extLst>
          </p:cNvPr>
          <p:cNvCxnSpPr/>
          <p:nvPr/>
        </p:nvCxnSpPr>
        <p:spPr>
          <a:xfrm flipV="1">
            <a:off x="7830942" y="3097290"/>
            <a:ext cx="0" cy="303135"/>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1B97CD1-D7AA-E03E-45AD-C39A15661CC4}"/>
              </a:ext>
            </a:extLst>
          </p:cNvPr>
          <p:cNvCxnSpPr/>
          <p:nvPr/>
        </p:nvCxnSpPr>
        <p:spPr>
          <a:xfrm flipV="1">
            <a:off x="7830942" y="3469664"/>
            <a:ext cx="0" cy="303135"/>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910F7852-82FF-9F1B-7DBF-2CA58D6AEE3C}"/>
              </a:ext>
            </a:extLst>
          </p:cNvPr>
          <p:cNvCxnSpPr>
            <a:cxnSpLocks/>
          </p:cNvCxnSpPr>
          <p:nvPr/>
        </p:nvCxnSpPr>
        <p:spPr>
          <a:xfrm>
            <a:off x="7830942" y="3838575"/>
            <a:ext cx="0" cy="307452"/>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249A4AFB-0C15-89C3-A75E-4CB015F47DFA}"/>
              </a:ext>
            </a:extLst>
          </p:cNvPr>
          <p:cNvCxnSpPr/>
          <p:nvPr/>
        </p:nvCxnSpPr>
        <p:spPr>
          <a:xfrm flipV="1">
            <a:off x="7830942" y="4199444"/>
            <a:ext cx="0" cy="303135"/>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3" name="Rectangle: Rounded Corners 2">
            <a:extLst>
              <a:ext uri="{FF2B5EF4-FFF2-40B4-BE49-F238E27FC236}">
                <a16:creationId xmlns:a16="http://schemas.microsoft.com/office/drawing/2014/main" id="{39969700-99E8-28F7-B295-32223F8D7701}"/>
              </a:ext>
            </a:extLst>
          </p:cNvPr>
          <p:cNvSpPr/>
          <p:nvPr/>
        </p:nvSpPr>
        <p:spPr>
          <a:xfrm>
            <a:off x="170923" y="3097290"/>
            <a:ext cx="1944699" cy="277350"/>
          </a:xfrm>
          <a:prstGeom prst="roundRect">
            <a:avLst/>
          </a:prstGeom>
          <a:no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b="1" dirty="0">
                <a:solidFill>
                  <a:schemeClr val="tx1"/>
                </a:solidFill>
              </a:rPr>
              <a:t>Higher = better</a:t>
            </a:r>
          </a:p>
        </p:txBody>
      </p:sp>
      <p:sp>
        <p:nvSpPr>
          <p:cNvPr id="13" name="Right Brace 12">
            <a:extLst>
              <a:ext uri="{FF2B5EF4-FFF2-40B4-BE49-F238E27FC236}">
                <a16:creationId xmlns:a16="http://schemas.microsoft.com/office/drawing/2014/main" id="{ABEF14FC-05D1-6C3E-8364-F274211AC4ED}"/>
              </a:ext>
            </a:extLst>
          </p:cNvPr>
          <p:cNvSpPr/>
          <p:nvPr/>
        </p:nvSpPr>
        <p:spPr>
          <a:xfrm rot="10800000">
            <a:off x="1971569" y="2720363"/>
            <a:ext cx="144053" cy="105243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008D7A0C-FEBC-C9E1-AB26-AAC7728AC731}"/>
              </a:ext>
            </a:extLst>
          </p:cNvPr>
          <p:cNvSpPr/>
          <p:nvPr/>
        </p:nvSpPr>
        <p:spPr>
          <a:xfrm>
            <a:off x="170923" y="3846680"/>
            <a:ext cx="1944699" cy="277350"/>
          </a:xfrm>
          <a:prstGeom prst="roundRect">
            <a:avLst/>
          </a:prstGeom>
          <a:no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b="1" dirty="0">
                <a:solidFill>
                  <a:schemeClr val="tx1"/>
                </a:solidFill>
              </a:rPr>
              <a:t>Lower = better</a:t>
            </a:r>
          </a:p>
        </p:txBody>
      </p:sp>
      <p:cxnSp>
        <p:nvCxnSpPr>
          <p:cNvPr id="16" name="Straight Arrow Connector 15">
            <a:extLst>
              <a:ext uri="{FF2B5EF4-FFF2-40B4-BE49-F238E27FC236}">
                <a16:creationId xmlns:a16="http://schemas.microsoft.com/office/drawing/2014/main" id="{48B7E1ED-D565-515D-9C87-D5C25C0B071C}"/>
              </a:ext>
            </a:extLst>
          </p:cNvPr>
          <p:cNvCxnSpPr>
            <a:cxnSpLocks/>
          </p:cNvCxnSpPr>
          <p:nvPr/>
        </p:nvCxnSpPr>
        <p:spPr>
          <a:xfrm flipH="1">
            <a:off x="1869440" y="3998509"/>
            <a:ext cx="261575"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B15F1E05-778A-8D20-4FEA-D18282CFD188}"/>
              </a:ext>
            </a:extLst>
          </p:cNvPr>
          <p:cNvSpPr txBox="1"/>
          <p:nvPr/>
        </p:nvSpPr>
        <p:spPr>
          <a:xfrm>
            <a:off x="11258653" y="230349"/>
            <a:ext cx="756938" cy="369332"/>
          </a:xfrm>
          <a:prstGeom prst="rect">
            <a:avLst/>
          </a:prstGeom>
          <a:ln>
            <a:solidFill>
              <a:schemeClr val="accent6"/>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GB" dirty="0"/>
              <a:t>18/19</a:t>
            </a:r>
          </a:p>
        </p:txBody>
      </p:sp>
      <p:cxnSp>
        <p:nvCxnSpPr>
          <p:cNvPr id="21" name="Straight Arrow Connector 20">
            <a:extLst>
              <a:ext uri="{FF2B5EF4-FFF2-40B4-BE49-F238E27FC236}">
                <a16:creationId xmlns:a16="http://schemas.microsoft.com/office/drawing/2014/main" id="{E677D6A9-CEF9-7230-E0F1-558BE476DAD0}"/>
              </a:ext>
            </a:extLst>
          </p:cNvPr>
          <p:cNvCxnSpPr/>
          <p:nvPr/>
        </p:nvCxnSpPr>
        <p:spPr>
          <a:xfrm flipV="1">
            <a:off x="7620485" y="5991958"/>
            <a:ext cx="0" cy="303135"/>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1775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0E8C2D-C246-29B1-25A4-85D2D941B5D4}"/>
              </a:ext>
            </a:extLst>
          </p:cNvPr>
          <p:cNvSpPr>
            <a:spLocks noGrp="1"/>
          </p:cNvSpPr>
          <p:nvPr>
            <p:ph idx="1"/>
          </p:nvPr>
        </p:nvSpPr>
        <p:spPr>
          <a:xfrm>
            <a:off x="853791" y="1279045"/>
            <a:ext cx="10515600" cy="971347"/>
          </a:xfrm>
        </p:spPr>
        <p:txBody>
          <a:bodyPr>
            <a:normAutofit/>
          </a:bodyPr>
          <a:lstStyle/>
          <a:p>
            <a:r>
              <a:rPr lang="en-GB" sz="2400" b="1" dirty="0"/>
              <a:t>Cardiovascular diseases </a:t>
            </a:r>
            <a:r>
              <a:rPr lang="en-GB" sz="2400" dirty="0"/>
              <a:t>are the leading cause of death globally </a:t>
            </a:r>
            <a:r>
              <a:rPr lang="en-GB" sz="1800" dirty="0"/>
              <a:t>[1]</a:t>
            </a:r>
            <a:endParaRPr lang="en-GB" sz="1800" dirty="0">
              <a:solidFill>
                <a:srgbClr val="00B050"/>
              </a:solidFill>
            </a:endParaRPr>
          </a:p>
          <a:p>
            <a:r>
              <a:rPr lang="en-GB" sz="2400" dirty="0"/>
              <a:t>Comparison of existing diagnostic methods:</a:t>
            </a:r>
          </a:p>
          <a:p>
            <a:endParaRPr lang="en-GB" sz="2400" dirty="0"/>
          </a:p>
          <a:p>
            <a:endParaRPr lang="en-GB" sz="2400" dirty="0"/>
          </a:p>
        </p:txBody>
      </p:sp>
      <p:sp>
        <p:nvSpPr>
          <p:cNvPr id="6" name="Rectangle 5">
            <a:extLst>
              <a:ext uri="{FF2B5EF4-FFF2-40B4-BE49-F238E27FC236}">
                <a16:creationId xmlns:a16="http://schemas.microsoft.com/office/drawing/2014/main" id="{1F75AAA0-EFED-4AE5-48F4-9EF1D089BE1B}"/>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7" name="Table 6">
            <a:extLst>
              <a:ext uri="{FF2B5EF4-FFF2-40B4-BE49-F238E27FC236}">
                <a16:creationId xmlns:a16="http://schemas.microsoft.com/office/drawing/2014/main" id="{776F6BCF-CE4B-188E-1B7E-365037911385}"/>
              </a:ext>
            </a:extLst>
          </p:cNvPr>
          <p:cNvGraphicFramePr>
            <a:graphicFrameLocks noGrp="1"/>
          </p:cNvGraphicFramePr>
          <p:nvPr>
            <p:extLst>
              <p:ext uri="{D42A27DB-BD31-4B8C-83A1-F6EECF244321}">
                <p14:modId xmlns:p14="http://schemas.microsoft.com/office/powerpoint/2010/main" val="1700517226"/>
              </p:ext>
            </p:extLst>
          </p:nvPr>
        </p:nvGraphicFramePr>
        <p:xfrm>
          <a:off x="1868715" y="2405830"/>
          <a:ext cx="8628741" cy="3657600"/>
        </p:xfrm>
        <a:graphic>
          <a:graphicData uri="http://schemas.openxmlformats.org/drawingml/2006/table">
            <a:tbl>
              <a:tblPr firstRow="1" bandRow="1">
                <a:tableStyleId>{5C22544A-7EE6-4342-B048-85BDC9FD1C3A}</a:tableStyleId>
              </a:tblPr>
              <a:tblGrid>
                <a:gridCol w="2876247">
                  <a:extLst>
                    <a:ext uri="{9D8B030D-6E8A-4147-A177-3AD203B41FA5}">
                      <a16:colId xmlns:a16="http://schemas.microsoft.com/office/drawing/2014/main" val="4259319308"/>
                    </a:ext>
                  </a:extLst>
                </a:gridCol>
                <a:gridCol w="4181324">
                  <a:extLst>
                    <a:ext uri="{9D8B030D-6E8A-4147-A177-3AD203B41FA5}">
                      <a16:colId xmlns:a16="http://schemas.microsoft.com/office/drawing/2014/main" val="292668508"/>
                    </a:ext>
                  </a:extLst>
                </a:gridCol>
                <a:gridCol w="1571170">
                  <a:extLst>
                    <a:ext uri="{9D8B030D-6E8A-4147-A177-3AD203B41FA5}">
                      <a16:colId xmlns:a16="http://schemas.microsoft.com/office/drawing/2014/main" val="6487998"/>
                    </a:ext>
                  </a:extLst>
                </a:gridCol>
              </a:tblGrid>
              <a:tr h="432189">
                <a:tc>
                  <a:txBody>
                    <a:bodyPr/>
                    <a:lstStyle/>
                    <a:p>
                      <a:r>
                        <a:rPr lang="en-GB" sz="2400" dirty="0"/>
                        <a:t>Diagnosis 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en-GB" sz="2400" dirty="0"/>
                        <a:t>Characteristics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GB"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687857918"/>
                  </a:ext>
                </a:extLst>
              </a:tr>
              <a:tr h="764642">
                <a:tc>
                  <a:txBody>
                    <a:bodyPr/>
                    <a:lstStyle/>
                    <a:p>
                      <a:r>
                        <a:rPr lang="en-GB" sz="2400" dirty="0"/>
                        <a:t>Electrocardiography (ECG)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2400" dirty="0"/>
                        <a:t>Unable to detect murmurs and cumbersome process </a:t>
                      </a:r>
                      <a:r>
                        <a:rPr lang="en-GB" sz="18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133521"/>
                  </a:ext>
                </a:extLst>
              </a:tr>
              <a:tr h="1097095">
                <a:tc>
                  <a:txBody>
                    <a:bodyPr/>
                    <a:lstStyle/>
                    <a:p>
                      <a:r>
                        <a:rPr lang="en-GB" sz="2400" dirty="0"/>
                        <a:t>Auscultation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2400" dirty="0"/>
                        <a:t>Limited by the human audition and depends on listening abilities of the physician </a:t>
                      </a:r>
                      <a:r>
                        <a:rPr lang="en-GB" sz="18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1372499"/>
                  </a:ext>
                </a:extLst>
              </a:tr>
              <a:tr h="1097095">
                <a:tc>
                  <a:txBody>
                    <a:bodyPr/>
                    <a:lstStyle/>
                    <a:p>
                      <a:r>
                        <a:rPr lang="en-GB" sz="2400" dirty="0"/>
                        <a:t>Phonocardiography (PCG)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2400" dirty="0"/>
                        <a:t>Easy process and provides an objective assessment of complex heart sounds </a:t>
                      </a:r>
                      <a:r>
                        <a:rPr lang="en-GB" sz="18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2473669"/>
                  </a:ext>
                </a:extLst>
              </a:tr>
            </a:tbl>
          </a:graphicData>
        </a:graphic>
      </p:graphicFrame>
      <p:pic>
        <p:nvPicPr>
          <p:cNvPr id="8" name="Picture 4" descr="Green Tick And Red Cross Images – Browse 17,691 Stock Photos, Vectors, and  Video | Adobe Stock">
            <a:extLst>
              <a:ext uri="{FF2B5EF4-FFF2-40B4-BE49-F238E27FC236}">
                <a16:creationId xmlns:a16="http://schemas.microsoft.com/office/drawing/2014/main" id="{7B1888D0-EB6D-C5B3-D033-AB754322F3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382" t="10803" r="6825" b="10000"/>
          <a:stretch/>
        </p:blipFill>
        <p:spPr bwMode="auto">
          <a:xfrm>
            <a:off x="9362734" y="2974970"/>
            <a:ext cx="609600" cy="5917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reen Tick And Red Cross Images – Browse 17,691 Stock Photos, Vectors, and  Video | Adobe Stock">
            <a:extLst>
              <a:ext uri="{FF2B5EF4-FFF2-40B4-BE49-F238E27FC236}">
                <a16:creationId xmlns:a16="http://schemas.microsoft.com/office/drawing/2014/main" id="{29722F33-8904-6C4E-C3FE-11B67202CC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382" t="10803" r="6825" b="10000"/>
          <a:stretch/>
        </p:blipFill>
        <p:spPr bwMode="auto">
          <a:xfrm>
            <a:off x="9362734" y="3958799"/>
            <a:ext cx="609600" cy="5917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A0979C5-32BB-5305-DD93-4ADA2AA47140}"/>
              </a:ext>
            </a:extLst>
          </p:cNvPr>
          <p:cNvPicPr>
            <a:picLocks noChangeAspect="1"/>
          </p:cNvPicPr>
          <p:nvPr/>
        </p:nvPicPr>
        <p:blipFill>
          <a:blip r:embed="rId5"/>
          <a:stretch>
            <a:fillRect/>
          </a:stretch>
        </p:blipFill>
        <p:spPr>
          <a:xfrm>
            <a:off x="9391309" y="5238498"/>
            <a:ext cx="552450" cy="533400"/>
          </a:xfrm>
          <a:prstGeom prst="rect">
            <a:avLst/>
          </a:prstGeom>
        </p:spPr>
      </p:pic>
      <p:sp>
        <p:nvSpPr>
          <p:cNvPr id="15" name="Rectangle 14">
            <a:extLst>
              <a:ext uri="{FF2B5EF4-FFF2-40B4-BE49-F238E27FC236}">
                <a16:creationId xmlns:a16="http://schemas.microsoft.com/office/drawing/2014/main" id="{4A1BC28A-0FCF-A007-9071-EB3F2CD7F99A}"/>
              </a:ext>
            </a:extLst>
          </p:cNvPr>
          <p:cNvSpPr/>
          <p:nvPr/>
        </p:nvSpPr>
        <p:spPr>
          <a:xfrm>
            <a:off x="1868715" y="4841848"/>
            <a:ext cx="8628741" cy="1221581"/>
          </a:xfrm>
          <a:prstGeom prst="rect">
            <a:avLst/>
          </a:prstGeom>
          <a:noFill/>
          <a:ln w="571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CE5F6089-F3AE-47A4-AC9C-7E0DA2820721}"/>
              </a:ext>
            </a:extLst>
          </p:cNvPr>
          <p:cNvSpPr/>
          <p:nvPr/>
        </p:nvSpPr>
        <p:spPr>
          <a:xfrm>
            <a:off x="853791" y="5238498"/>
            <a:ext cx="738075" cy="533400"/>
          </a:xfrm>
          <a:prstGeom prst="rightArrow">
            <a:avLst/>
          </a:prstGeom>
          <a:solidFill>
            <a:schemeClr val="accent6"/>
          </a:solidFill>
          <a:ln>
            <a:solidFill>
              <a:schemeClr val="accent6"/>
            </a:solidFill>
          </a:ln>
          <a:effectLst>
            <a:outerShdw blurRad="50800" dist="76200" dir="42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DA543C4C-D769-54B5-4EF0-553D1AC29908}"/>
              </a:ext>
            </a:extLst>
          </p:cNvPr>
          <p:cNvSpPr txBox="1"/>
          <p:nvPr/>
        </p:nvSpPr>
        <p:spPr>
          <a:xfrm>
            <a:off x="11369391" y="214654"/>
            <a:ext cx="633507"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GB" dirty="0"/>
              <a:t>1/19</a:t>
            </a:r>
          </a:p>
        </p:txBody>
      </p:sp>
      <p:sp>
        <p:nvSpPr>
          <p:cNvPr id="5" name="Rectangle 4">
            <a:extLst>
              <a:ext uri="{FF2B5EF4-FFF2-40B4-BE49-F238E27FC236}">
                <a16:creationId xmlns:a16="http://schemas.microsoft.com/office/drawing/2014/main" id="{E7782AF0-E2A5-EEAE-ED93-94F8CFCC6728}"/>
              </a:ext>
            </a:extLst>
          </p:cNvPr>
          <p:cNvSpPr/>
          <p:nvPr/>
        </p:nvSpPr>
        <p:spPr>
          <a:xfrm>
            <a:off x="0" y="0"/>
            <a:ext cx="6183086" cy="100917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Motivation of the Project</a:t>
            </a:r>
            <a:endParaRPr lang="en-GB" sz="4000" dirty="0">
              <a:solidFill>
                <a:schemeClr val="bg1"/>
              </a:solidFill>
              <a:latin typeface="+mj-lt"/>
            </a:endParaRPr>
          </a:p>
        </p:txBody>
      </p:sp>
    </p:spTree>
    <p:custDataLst>
      <p:tags r:id="rId1"/>
    </p:custDataLst>
    <p:extLst>
      <p:ext uri="{BB962C8B-B14F-4D97-AF65-F5344CB8AC3E}">
        <p14:creationId xmlns:p14="http://schemas.microsoft.com/office/powerpoint/2010/main" val="39168600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4C1F94-137C-93A5-6E40-FD247C2EF9A3}"/>
                  </a:ext>
                </a:extLst>
              </p:cNvPr>
              <p:cNvSpPr>
                <a:spLocks noGrp="1"/>
              </p:cNvSpPr>
              <p:nvPr>
                <p:ph idx="1"/>
              </p:nvPr>
            </p:nvSpPr>
            <p:spPr>
              <a:xfrm>
                <a:off x="838200" y="1253330"/>
                <a:ext cx="10515600" cy="1771779"/>
              </a:xfrm>
            </p:spPr>
            <p:txBody>
              <a:bodyPr>
                <a:noAutofit/>
              </a:bodyPr>
              <a:lstStyle/>
              <a:p>
                <a:pPr marL="0" indent="0" algn="just">
                  <a:buNone/>
                </a:pPr>
                <a:r>
                  <a:rPr lang="en-GB" sz="2400" b="1" dirty="0"/>
                  <a:t>Objective 2: Tuning of the Parameters</a:t>
                </a:r>
              </a:p>
              <a:p>
                <a:pPr marL="72000" indent="-342900" algn="just">
                  <a:lnSpc>
                    <a:spcPct val="100000"/>
                  </a:lnSpc>
                  <a:spcBef>
                    <a:spcPts val="0"/>
                  </a:spcBef>
                </a:pPr>
                <a:r>
                  <a:rPr lang="en-GB" sz="2000" dirty="0"/>
                  <a:t>Attenuation factor </a:t>
                </a:r>
                <a14:m>
                  <m:oMath xmlns:m="http://schemas.openxmlformats.org/officeDocument/2006/math">
                    <m:r>
                      <a:rPr lang="en-GB" sz="2000">
                        <a:latin typeface="Cambria Math" panose="02040503050406030204" pitchFamily="18" charset="0"/>
                      </a:rPr>
                      <m:t>𝜆</m:t>
                    </m:r>
                  </m:oMath>
                </a14:m>
                <a:r>
                  <a:rPr lang="en-GB" sz="2000" dirty="0"/>
                  <a:t> must be carefully selected to effectively remove noise without     </a:t>
                </a:r>
              </a:p>
              <a:p>
                <a:pPr marL="0" indent="0" algn="just">
                  <a:lnSpc>
                    <a:spcPct val="100000"/>
                  </a:lnSpc>
                  <a:spcBef>
                    <a:spcPts val="0"/>
                  </a:spcBef>
                  <a:buNone/>
                </a:pPr>
                <a:r>
                  <a:rPr lang="en-GB" sz="2000" dirty="0"/>
                  <a:t>      attenuating cardiac sounds. </a:t>
                </a:r>
              </a:p>
              <a:p>
                <a:pPr marL="342900" indent="-342900" algn="just">
                  <a:lnSpc>
                    <a:spcPct val="100000"/>
                  </a:lnSpc>
                  <a:spcBef>
                    <a:spcPts val="0"/>
                  </a:spcBef>
                </a:pPr>
                <a:r>
                  <a:rPr lang="en-GB" sz="2000" dirty="0"/>
                  <a:t>Especially important with small amplitude heart sounds or murmurs.</a:t>
                </a:r>
              </a:p>
              <a:p>
                <a:pPr marL="342900" indent="-342900" algn="just">
                  <a:lnSpc>
                    <a:spcPct val="100000"/>
                  </a:lnSpc>
                  <a:spcBef>
                    <a:spcPts val="0"/>
                  </a:spcBef>
                </a:pPr>
                <a:r>
                  <a:rPr lang="en-GB" sz="2000" dirty="0"/>
                  <a:t>Future work: tune with noise other than WGN.</a:t>
                </a:r>
              </a:p>
              <a:p>
                <a:pPr lvl="1" algn="just"/>
                <a:endParaRPr lang="en-GB" sz="2000" dirty="0"/>
              </a:p>
            </p:txBody>
          </p:sp>
        </mc:Choice>
        <mc:Fallback xmlns="">
          <p:sp>
            <p:nvSpPr>
              <p:cNvPr id="3" name="Content Placeholder 2">
                <a:extLst>
                  <a:ext uri="{FF2B5EF4-FFF2-40B4-BE49-F238E27FC236}">
                    <a16:creationId xmlns:a16="http://schemas.microsoft.com/office/drawing/2014/main" id="{874C1F94-137C-93A5-6E40-FD247C2EF9A3}"/>
                  </a:ext>
                </a:extLst>
              </p:cNvPr>
              <p:cNvSpPr>
                <a:spLocks noGrp="1" noRot="1" noChangeAspect="1" noMove="1" noResize="1" noEditPoints="1" noAdjustHandles="1" noChangeArrowheads="1" noChangeShapeType="1" noTextEdit="1"/>
              </p:cNvSpPr>
              <p:nvPr>
                <p:ph idx="1"/>
              </p:nvPr>
            </p:nvSpPr>
            <p:spPr>
              <a:xfrm>
                <a:off x="838200" y="1253330"/>
                <a:ext cx="10515600" cy="1771779"/>
              </a:xfrm>
              <a:blipFill>
                <a:blip r:embed="rId4"/>
                <a:stretch>
                  <a:fillRect l="-928" t="-4483"/>
                </a:stretch>
              </a:blipFill>
            </p:spPr>
            <p:txBody>
              <a:bodyPr/>
              <a:lstStyle/>
              <a:p>
                <a:r>
                  <a:rPr lang="en-GB">
                    <a:noFill/>
                  </a:rPr>
                  <a:t> </a:t>
                </a:r>
              </a:p>
            </p:txBody>
          </p:sp>
        </mc:Fallback>
      </mc:AlternateContent>
      <p:sp>
        <p:nvSpPr>
          <p:cNvPr id="4" name="Rectangle 3">
            <a:extLst>
              <a:ext uri="{FF2B5EF4-FFF2-40B4-BE49-F238E27FC236}">
                <a16:creationId xmlns:a16="http://schemas.microsoft.com/office/drawing/2014/main" id="{57DD9494-372B-8520-015D-B82FF2887FE5}"/>
              </a:ext>
            </a:extLst>
          </p:cNvPr>
          <p:cNvSpPr/>
          <p:nvPr/>
        </p:nvSpPr>
        <p:spPr>
          <a:xfrm>
            <a:off x="0" y="0"/>
            <a:ext cx="3559630" cy="1009174"/>
          </a:xfrm>
          <a:prstGeom prst="rect">
            <a:avLst/>
          </a:prstGeom>
          <a:solidFill>
            <a:srgbClr val="BC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Conclusion</a:t>
            </a:r>
            <a:endParaRPr lang="en-GB" sz="4000" dirty="0">
              <a:solidFill>
                <a:schemeClr val="bg1"/>
              </a:solidFill>
              <a:latin typeface="+mj-lt"/>
            </a:endParaRPr>
          </a:p>
        </p:txBody>
      </p:sp>
      <p:sp>
        <p:nvSpPr>
          <p:cNvPr id="2" name="TextBox 1">
            <a:extLst>
              <a:ext uri="{FF2B5EF4-FFF2-40B4-BE49-F238E27FC236}">
                <a16:creationId xmlns:a16="http://schemas.microsoft.com/office/drawing/2014/main" id="{5182B87B-80B2-7106-D0F4-DE236C1035BE}"/>
              </a:ext>
            </a:extLst>
          </p:cNvPr>
          <p:cNvSpPr txBox="1"/>
          <p:nvPr/>
        </p:nvSpPr>
        <p:spPr>
          <a:xfrm>
            <a:off x="838200" y="3263899"/>
            <a:ext cx="10515600" cy="1384995"/>
          </a:xfrm>
          <a:prstGeom prst="rect">
            <a:avLst/>
          </a:prstGeom>
          <a:noFill/>
        </p:spPr>
        <p:txBody>
          <a:bodyPr wrap="square" rtlCol="0">
            <a:spAutoFit/>
          </a:bodyPr>
          <a:lstStyle/>
          <a:p>
            <a:pPr algn="just"/>
            <a:r>
              <a:rPr lang="en-GB" sz="2400" b="1" dirty="0"/>
              <a:t>Objective 3: Denoising of Real-world Heart Sounds </a:t>
            </a:r>
          </a:p>
          <a:p>
            <a:pPr marL="342900" indent="-342900" algn="just">
              <a:buFont typeface="Arial" panose="020B0604020202020204" pitchFamily="34" charset="0"/>
              <a:buChar char="•"/>
            </a:pPr>
            <a:r>
              <a:rPr lang="en-GB" sz="2000" dirty="0"/>
              <a:t>Addressed the gap in research of multi-sensor-based denoising algorithms.</a:t>
            </a:r>
          </a:p>
          <a:p>
            <a:pPr marL="342900" indent="-342900" algn="just">
              <a:buFont typeface="Arial" panose="020B0604020202020204" pitchFamily="34" charset="0"/>
              <a:buChar char="•"/>
            </a:pPr>
            <a:r>
              <a:rPr lang="en-GB" sz="2000" dirty="0"/>
              <a:t>DSS successfully outperformed other algorithms by an average of 45.53%.</a:t>
            </a:r>
          </a:p>
          <a:p>
            <a:pPr marL="342900" indent="-342900" algn="just">
              <a:buFont typeface="Arial" panose="020B0604020202020204" pitchFamily="34" charset="0"/>
              <a:buChar char="•"/>
            </a:pPr>
            <a:r>
              <a:rPr lang="en-GB" sz="2000" dirty="0"/>
              <a:t>Future work: use a larger and more varied subject base.</a:t>
            </a:r>
            <a:endParaRPr lang="en-GB" dirty="0"/>
          </a:p>
        </p:txBody>
      </p:sp>
      <p:sp>
        <p:nvSpPr>
          <p:cNvPr id="5" name="TextBox 4">
            <a:extLst>
              <a:ext uri="{FF2B5EF4-FFF2-40B4-BE49-F238E27FC236}">
                <a16:creationId xmlns:a16="http://schemas.microsoft.com/office/drawing/2014/main" id="{415FE127-33E0-04D4-1EBD-603362FF4DA8}"/>
              </a:ext>
            </a:extLst>
          </p:cNvPr>
          <p:cNvSpPr txBox="1"/>
          <p:nvPr/>
        </p:nvSpPr>
        <p:spPr>
          <a:xfrm>
            <a:off x="838200" y="5028292"/>
            <a:ext cx="10515600" cy="1384995"/>
          </a:xfrm>
          <a:prstGeom prst="rect">
            <a:avLst/>
          </a:prstGeom>
          <a:noFill/>
        </p:spPr>
        <p:txBody>
          <a:bodyPr wrap="square" rtlCol="0">
            <a:spAutoFit/>
          </a:bodyPr>
          <a:lstStyle/>
          <a:p>
            <a:pPr algn="just"/>
            <a:r>
              <a:rPr lang="en-GB" sz="2400" b="1" dirty="0"/>
              <a:t>Objective 4: Segmentation of Denoised Heart Sounds</a:t>
            </a:r>
          </a:p>
          <a:p>
            <a:pPr marL="342900" indent="-342900" algn="just">
              <a:buFont typeface="Arial" panose="020B0604020202020204" pitchFamily="34" charset="0"/>
              <a:buChar char="•"/>
            </a:pPr>
            <a:r>
              <a:rPr lang="en-GB" sz="2000" dirty="0"/>
              <a:t>Segmentation algorithm successfully identified the FHS and boundaries. </a:t>
            </a:r>
          </a:p>
          <a:p>
            <a:pPr marL="342900" indent="-342900" algn="just">
              <a:buFont typeface="Arial" panose="020B0604020202020204" pitchFamily="34" charset="0"/>
              <a:buChar char="•"/>
            </a:pPr>
            <a:r>
              <a:rPr lang="en-GB" sz="2000" dirty="0"/>
              <a:t>Peak conditioning improved the performance by 27.01%.</a:t>
            </a:r>
          </a:p>
          <a:p>
            <a:pPr marL="342900" indent="-342900" algn="just">
              <a:buFont typeface="Arial" panose="020B0604020202020204" pitchFamily="34" charset="0"/>
              <a:buChar char="•"/>
            </a:pPr>
            <a:r>
              <a:rPr lang="en-GB" sz="2000" dirty="0"/>
              <a:t>However, performance is below the literature </a:t>
            </a:r>
            <a:r>
              <a:rPr lang="en-GB" sz="2000" dirty="0">
                <a:sym typeface="Wingdings" panose="05000000000000000000" pitchFamily="2" charset="2"/>
              </a:rPr>
              <a:t> use hidden Markov model.</a:t>
            </a:r>
            <a:endParaRPr lang="en-GB" sz="2000" dirty="0"/>
          </a:p>
        </p:txBody>
      </p:sp>
      <p:sp>
        <p:nvSpPr>
          <p:cNvPr id="6" name="Rectangle 5">
            <a:extLst>
              <a:ext uri="{FF2B5EF4-FFF2-40B4-BE49-F238E27FC236}">
                <a16:creationId xmlns:a16="http://schemas.microsoft.com/office/drawing/2014/main" id="{94E6EB45-7386-5862-5BD8-351DEA3AA4A2}"/>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89138639-82A3-D956-2680-4F0C2F38E83B}"/>
              </a:ext>
            </a:extLst>
          </p:cNvPr>
          <p:cNvSpPr txBox="1"/>
          <p:nvPr/>
        </p:nvSpPr>
        <p:spPr>
          <a:xfrm>
            <a:off x="11258653" y="230349"/>
            <a:ext cx="756938" cy="369332"/>
          </a:xfrm>
          <a:prstGeom prst="rect">
            <a:avLst/>
          </a:prstGeom>
          <a:ln>
            <a:solidFill>
              <a:srgbClr val="C0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GB" dirty="0"/>
              <a:t>19/19</a:t>
            </a:r>
          </a:p>
        </p:txBody>
      </p:sp>
    </p:spTree>
    <p:custDataLst>
      <p:tags r:id="rId1"/>
    </p:custDataLst>
    <p:extLst>
      <p:ext uri="{BB962C8B-B14F-4D97-AF65-F5344CB8AC3E}">
        <p14:creationId xmlns:p14="http://schemas.microsoft.com/office/powerpoint/2010/main" val="381297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D8A3D5C-A67F-AD75-B5A9-24C2871BA72F}"/>
              </a:ext>
            </a:extLst>
          </p:cNvPr>
          <p:cNvSpPr>
            <a:spLocks noGrp="1"/>
          </p:cNvSpPr>
          <p:nvPr>
            <p:ph idx="1"/>
          </p:nvPr>
        </p:nvSpPr>
        <p:spPr>
          <a:xfrm>
            <a:off x="838200" y="1825625"/>
            <a:ext cx="10515600" cy="4351338"/>
          </a:xfrm>
        </p:spPr>
        <p:txBody>
          <a:bodyPr>
            <a:normAutofit fontScale="92500"/>
          </a:bodyPr>
          <a:lstStyle/>
          <a:p>
            <a:r>
              <a:rPr lang="en-GB" sz="2200" dirty="0"/>
              <a:t>[1] W. H. Organization, “Cardiovascular diseases,” last accessed 19 May 2024. [Online]. Available: </a:t>
            </a:r>
            <a:r>
              <a:rPr lang="en-GB" sz="2200" dirty="0">
                <a:hlinkClick r:id="rId2"/>
              </a:rPr>
              <a:t>https://www.who.int/health-topics/cardiovascular-diseases#tab=tab 1</a:t>
            </a:r>
            <a:endParaRPr lang="en-GB" sz="2200" dirty="0"/>
          </a:p>
          <a:p>
            <a:r>
              <a:rPr lang="en-GB" sz="2200" dirty="0"/>
              <a:t>[2] H. A. </a:t>
            </a:r>
            <a:r>
              <a:rPr lang="en-GB" sz="2200" dirty="0" err="1"/>
              <a:t>Skopicki</a:t>
            </a:r>
            <a:r>
              <a:rPr lang="en-GB" sz="2200" dirty="0"/>
              <a:t> and G. </a:t>
            </a:r>
            <a:r>
              <a:rPr lang="en-GB" sz="2200" dirty="0" err="1"/>
              <a:t>Gubernikoff</a:t>
            </a:r>
            <a:r>
              <a:rPr lang="en-GB" sz="2200" dirty="0"/>
              <a:t>, “Physical examination in the cardiac intensive care unit,” Cardiac Intensive Care (Second Edition), pp. 36–50, 2010.</a:t>
            </a:r>
          </a:p>
          <a:p>
            <a:r>
              <a:rPr lang="en-GB" sz="2200" dirty="0"/>
              <a:t>[3] P. Carvalho, P. Gil, J. Henriques, L. </a:t>
            </a:r>
            <a:r>
              <a:rPr lang="en-GB" sz="2200" dirty="0" err="1"/>
              <a:t>Eug´enio</a:t>
            </a:r>
            <a:r>
              <a:rPr lang="en-GB" sz="2200" dirty="0"/>
              <a:t>, and M. Antunes, “Low complexity algorithm for heart sound segmentation using the variance fractal dimension,” IEEE International Workshop on Intelligent Signal Processing, 2005, pp. 194–199, 2005.</a:t>
            </a:r>
          </a:p>
          <a:p>
            <a:r>
              <a:rPr lang="en-GB" sz="2200" dirty="0"/>
              <a:t>[4] S. Aziz, M. U. Khan, M. </a:t>
            </a:r>
            <a:r>
              <a:rPr lang="en-GB" sz="2200" dirty="0" err="1"/>
              <a:t>Alhaisoni</a:t>
            </a:r>
            <a:r>
              <a:rPr lang="en-GB" sz="2200" dirty="0"/>
              <a:t>, T. Akram, and M. Altaf, “Phonocardiogram signal processing for automatic diagnosis of congenital heart disorders through fusion of temporal and cepstral features,” Sensors, vol. 13, p. 3790, 2020.</a:t>
            </a:r>
          </a:p>
          <a:p>
            <a:r>
              <a:rPr lang="en-GB" sz="2200" dirty="0"/>
              <a:t>[5] P. </a:t>
            </a:r>
            <a:r>
              <a:rPr lang="en-GB" sz="2200" dirty="0" err="1"/>
              <a:t>Varady</a:t>
            </a:r>
            <a:r>
              <a:rPr lang="en-GB" sz="2200" dirty="0"/>
              <a:t>, L. </a:t>
            </a:r>
            <a:r>
              <a:rPr lang="en-GB" sz="2200" dirty="0" err="1"/>
              <a:t>Wildt</a:t>
            </a:r>
            <a:r>
              <a:rPr lang="en-GB" sz="2200" dirty="0"/>
              <a:t>, Z. </a:t>
            </a:r>
            <a:r>
              <a:rPr lang="en-GB" sz="2200" dirty="0" err="1"/>
              <a:t>Benyo</a:t>
            </a:r>
            <a:r>
              <a:rPr lang="en-GB" sz="2200" dirty="0"/>
              <a:t>, and A. Hein, “An advanced method in </a:t>
            </a:r>
            <a:r>
              <a:rPr lang="en-GB" sz="2200" dirty="0" err="1"/>
              <a:t>fetal</a:t>
            </a:r>
            <a:r>
              <a:rPr lang="en-GB" sz="2200" dirty="0"/>
              <a:t> phonocardiography,” Computer Methods and Programs in Biomedicine, vol. 71, pp. 283–296, 2003.</a:t>
            </a:r>
          </a:p>
        </p:txBody>
      </p:sp>
      <p:sp>
        <p:nvSpPr>
          <p:cNvPr id="6" name="Rectangle 5">
            <a:extLst>
              <a:ext uri="{FF2B5EF4-FFF2-40B4-BE49-F238E27FC236}">
                <a16:creationId xmlns:a16="http://schemas.microsoft.com/office/drawing/2014/main" id="{784C61F3-A438-45F1-1F28-08518528A599}"/>
              </a:ext>
            </a:extLst>
          </p:cNvPr>
          <p:cNvSpPr/>
          <p:nvPr/>
        </p:nvSpPr>
        <p:spPr>
          <a:xfrm>
            <a:off x="0" y="0"/>
            <a:ext cx="3559630" cy="1009174"/>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References</a:t>
            </a:r>
            <a:endParaRPr lang="en-GB" sz="4000" dirty="0">
              <a:solidFill>
                <a:schemeClr val="bg1"/>
              </a:solidFill>
              <a:latin typeface="+mj-lt"/>
            </a:endParaRPr>
          </a:p>
        </p:txBody>
      </p:sp>
    </p:spTree>
    <p:extLst>
      <p:ext uri="{BB962C8B-B14F-4D97-AF65-F5344CB8AC3E}">
        <p14:creationId xmlns:p14="http://schemas.microsoft.com/office/powerpoint/2010/main" val="2799858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91B9CF4B-B3F4-64DB-910B-0E54646D4BB6}"/>
              </a:ext>
            </a:extLst>
          </p:cNvPr>
          <p:cNvPicPr>
            <a:picLocks noChangeAspect="1"/>
          </p:cNvPicPr>
          <p:nvPr/>
        </p:nvPicPr>
        <p:blipFill>
          <a:blip r:embed="rId2"/>
          <a:stretch>
            <a:fillRect/>
          </a:stretch>
        </p:blipFill>
        <p:spPr>
          <a:xfrm>
            <a:off x="1850641" y="2736231"/>
            <a:ext cx="4963218" cy="2286319"/>
          </a:xfrm>
          <a:prstGeom prst="rect">
            <a:avLst/>
          </a:prstGeom>
        </p:spPr>
      </p:pic>
      <p:pic>
        <p:nvPicPr>
          <p:cNvPr id="25" name="Picture 24">
            <a:extLst>
              <a:ext uri="{FF2B5EF4-FFF2-40B4-BE49-F238E27FC236}">
                <a16:creationId xmlns:a16="http://schemas.microsoft.com/office/drawing/2014/main" id="{5BD3AEC4-6FAC-12E1-D877-5E7B0EA1287F}"/>
              </a:ext>
            </a:extLst>
          </p:cNvPr>
          <p:cNvPicPr>
            <a:picLocks noChangeAspect="1"/>
          </p:cNvPicPr>
          <p:nvPr/>
        </p:nvPicPr>
        <p:blipFill>
          <a:blip r:embed="rId3"/>
          <a:stretch>
            <a:fillRect/>
          </a:stretch>
        </p:blipFill>
        <p:spPr>
          <a:xfrm>
            <a:off x="4328877" y="675417"/>
            <a:ext cx="4380122" cy="2411342"/>
          </a:xfrm>
          <a:prstGeom prst="rect">
            <a:avLst/>
          </a:prstGeom>
        </p:spPr>
      </p:pic>
      <p:pic>
        <p:nvPicPr>
          <p:cNvPr id="23" name="Picture 22">
            <a:extLst>
              <a:ext uri="{FF2B5EF4-FFF2-40B4-BE49-F238E27FC236}">
                <a16:creationId xmlns:a16="http://schemas.microsoft.com/office/drawing/2014/main" id="{B8D7C28E-0890-E384-BF51-0C73B2121DBA}"/>
              </a:ext>
            </a:extLst>
          </p:cNvPr>
          <p:cNvPicPr>
            <a:picLocks noChangeAspect="1"/>
          </p:cNvPicPr>
          <p:nvPr/>
        </p:nvPicPr>
        <p:blipFill>
          <a:blip r:embed="rId4"/>
          <a:stretch>
            <a:fillRect/>
          </a:stretch>
        </p:blipFill>
        <p:spPr>
          <a:xfrm>
            <a:off x="3066098" y="1044175"/>
            <a:ext cx="2740312" cy="1785855"/>
          </a:xfrm>
          <a:prstGeom prst="rect">
            <a:avLst/>
          </a:prstGeom>
        </p:spPr>
      </p:pic>
      <p:pic>
        <p:nvPicPr>
          <p:cNvPr id="11" name="Picture 10">
            <a:extLst>
              <a:ext uri="{FF2B5EF4-FFF2-40B4-BE49-F238E27FC236}">
                <a16:creationId xmlns:a16="http://schemas.microsoft.com/office/drawing/2014/main" id="{1321E9B7-FB6A-0753-4B5B-0E7FCD176D6B}"/>
              </a:ext>
            </a:extLst>
          </p:cNvPr>
          <p:cNvPicPr>
            <a:picLocks noChangeAspect="1"/>
          </p:cNvPicPr>
          <p:nvPr/>
        </p:nvPicPr>
        <p:blipFill>
          <a:blip r:embed="rId5"/>
          <a:stretch>
            <a:fillRect/>
          </a:stretch>
        </p:blipFill>
        <p:spPr>
          <a:xfrm>
            <a:off x="3527775" y="139756"/>
            <a:ext cx="4557270" cy="1150982"/>
          </a:xfrm>
          <a:prstGeom prst="rect">
            <a:avLst/>
          </a:prstGeom>
        </p:spPr>
      </p:pic>
      <p:pic>
        <p:nvPicPr>
          <p:cNvPr id="21" name="Picture 20">
            <a:extLst>
              <a:ext uri="{FF2B5EF4-FFF2-40B4-BE49-F238E27FC236}">
                <a16:creationId xmlns:a16="http://schemas.microsoft.com/office/drawing/2014/main" id="{1929D4F6-4E22-8DF7-8626-C26490444449}"/>
              </a:ext>
            </a:extLst>
          </p:cNvPr>
          <p:cNvPicPr>
            <a:picLocks noChangeAspect="1"/>
          </p:cNvPicPr>
          <p:nvPr/>
        </p:nvPicPr>
        <p:blipFill>
          <a:blip r:embed="rId6"/>
          <a:stretch>
            <a:fillRect/>
          </a:stretch>
        </p:blipFill>
        <p:spPr>
          <a:xfrm>
            <a:off x="6677917" y="2751905"/>
            <a:ext cx="5553114" cy="2194732"/>
          </a:xfrm>
          <a:prstGeom prst="rect">
            <a:avLst/>
          </a:prstGeom>
        </p:spPr>
      </p:pic>
      <p:pic>
        <p:nvPicPr>
          <p:cNvPr id="19" name="Picture 18">
            <a:extLst>
              <a:ext uri="{FF2B5EF4-FFF2-40B4-BE49-F238E27FC236}">
                <a16:creationId xmlns:a16="http://schemas.microsoft.com/office/drawing/2014/main" id="{28E35E97-643B-72EC-9D1A-C8FA7AAC33A0}"/>
              </a:ext>
            </a:extLst>
          </p:cNvPr>
          <p:cNvPicPr>
            <a:picLocks noChangeAspect="1"/>
          </p:cNvPicPr>
          <p:nvPr/>
        </p:nvPicPr>
        <p:blipFill>
          <a:blip r:embed="rId7"/>
          <a:stretch>
            <a:fillRect/>
          </a:stretch>
        </p:blipFill>
        <p:spPr>
          <a:xfrm rot="19596886">
            <a:off x="137955" y="2515603"/>
            <a:ext cx="1972158" cy="1987367"/>
          </a:xfrm>
          <a:prstGeom prst="rect">
            <a:avLst/>
          </a:prstGeom>
        </p:spPr>
      </p:pic>
      <p:pic>
        <p:nvPicPr>
          <p:cNvPr id="17" name="Picture 16">
            <a:extLst>
              <a:ext uri="{FF2B5EF4-FFF2-40B4-BE49-F238E27FC236}">
                <a16:creationId xmlns:a16="http://schemas.microsoft.com/office/drawing/2014/main" id="{0ABC85B0-071D-6457-5965-1FAF7427015F}"/>
              </a:ext>
            </a:extLst>
          </p:cNvPr>
          <p:cNvPicPr>
            <a:picLocks noChangeAspect="1"/>
          </p:cNvPicPr>
          <p:nvPr/>
        </p:nvPicPr>
        <p:blipFill>
          <a:blip r:embed="rId8"/>
          <a:stretch>
            <a:fillRect/>
          </a:stretch>
        </p:blipFill>
        <p:spPr>
          <a:xfrm>
            <a:off x="6760071" y="4329650"/>
            <a:ext cx="5431929" cy="2388594"/>
          </a:xfrm>
          <a:prstGeom prst="rect">
            <a:avLst/>
          </a:prstGeom>
        </p:spPr>
      </p:pic>
      <p:pic>
        <p:nvPicPr>
          <p:cNvPr id="15" name="Picture 14">
            <a:extLst>
              <a:ext uri="{FF2B5EF4-FFF2-40B4-BE49-F238E27FC236}">
                <a16:creationId xmlns:a16="http://schemas.microsoft.com/office/drawing/2014/main" id="{49D56163-9B07-CD3A-E8AF-3B09532CBF70}"/>
              </a:ext>
            </a:extLst>
          </p:cNvPr>
          <p:cNvPicPr>
            <a:picLocks noChangeAspect="1"/>
          </p:cNvPicPr>
          <p:nvPr/>
        </p:nvPicPr>
        <p:blipFill>
          <a:blip r:embed="rId9"/>
          <a:stretch>
            <a:fillRect/>
          </a:stretch>
        </p:blipFill>
        <p:spPr>
          <a:xfrm>
            <a:off x="0" y="4030049"/>
            <a:ext cx="7030431" cy="2762636"/>
          </a:xfrm>
          <a:prstGeom prst="rect">
            <a:avLst/>
          </a:prstGeom>
        </p:spPr>
      </p:pic>
      <p:sp>
        <p:nvSpPr>
          <p:cNvPr id="5" name="Rectangle 4">
            <a:extLst>
              <a:ext uri="{FF2B5EF4-FFF2-40B4-BE49-F238E27FC236}">
                <a16:creationId xmlns:a16="http://schemas.microsoft.com/office/drawing/2014/main" id="{28659D90-DC4A-72F8-C9B1-D3BE293419C0}"/>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7AA0EB6A-457D-B5E2-3541-D8BF8FB79DE3}"/>
              </a:ext>
            </a:extLst>
          </p:cNvPr>
          <p:cNvPicPr>
            <a:picLocks noChangeAspect="1"/>
          </p:cNvPicPr>
          <p:nvPr/>
        </p:nvPicPr>
        <p:blipFill>
          <a:blip r:embed="rId10"/>
          <a:stretch>
            <a:fillRect/>
          </a:stretch>
        </p:blipFill>
        <p:spPr>
          <a:xfrm>
            <a:off x="229621" y="263227"/>
            <a:ext cx="3313104" cy="2617857"/>
          </a:xfrm>
          <a:prstGeom prst="rect">
            <a:avLst/>
          </a:prstGeom>
        </p:spPr>
      </p:pic>
      <p:pic>
        <p:nvPicPr>
          <p:cNvPr id="9" name="Picture 8">
            <a:extLst>
              <a:ext uri="{FF2B5EF4-FFF2-40B4-BE49-F238E27FC236}">
                <a16:creationId xmlns:a16="http://schemas.microsoft.com/office/drawing/2014/main" id="{AECF36CB-28CB-27D9-573C-13B61B6A0C29}"/>
              </a:ext>
            </a:extLst>
          </p:cNvPr>
          <p:cNvPicPr>
            <a:picLocks noChangeAspect="1"/>
          </p:cNvPicPr>
          <p:nvPr/>
        </p:nvPicPr>
        <p:blipFill>
          <a:blip r:embed="rId11"/>
          <a:stretch>
            <a:fillRect/>
          </a:stretch>
        </p:blipFill>
        <p:spPr>
          <a:xfrm>
            <a:off x="7903800" y="0"/>
            <a:ext cx="4288200" cy="3313610"/>
          </a:xfrm>
          <a:prstGeom prst="rect">
            <a:avLst/>
          </a:prstGeom>
        </p:spPr>
      </p:pic>
      <p:sp>
        <p:nvSpPr>
          <p:cNvPr id="4" name="TextBox 3">
            <a:extLst>
              <a:ext uri="{FF2B5EF4-FFF2-40B4-BE49-F238E27FC236}">
                <a16:creationId xmlns:a16="http://schemas.microsoft.com/office/drawing/2014/main" id="{94F5C18C-A308-AE1D-AC0D-142AE143D4B0}"/>
              </a:ext>
            </a:extLst>
          </p:cNvPr>
          <p:cNvSpPr txBox="1"/>
          <p:nvPr/>
        </p:nvSpPr>
        <p:spPr>
          <a:xfrm>
            <a:off x="3444892" y="2652924"/>
            <a:ext cx="5302215" cy="1938992"/>
          </a:xfrm>
          <a:prstGeom prst="rect">
            <a:avLst/>
          </a:prstGeom>
          <a:solidFill>
            <a:schemeClr val="bg1"/>
          </a:solidFill>
          <a:ln w="38100">
            <a:solidFill>
              <a:schemeClr val="accent1"/>
            </a:solidFill>
          </a:ln>
          <a:effectLst>
            <a:outerShdw blurRad="50800" dist="215900" dir="2700000" algn="tl" rotWithShape="0">
              <a:prstClr val="black">
                <a:alpha val="40000"/>
              </a:prstClr>
            </a:outerShdw>
          </a:effectLst>
        </p:spPr>
        <p:txBody>
          <a:bodyPr wrap="square" rtlCol="0">
            <a:spAutoFit/>
          </a:bodyPr>
          <a:lstStyle/>
          <a:p>
            <a:pPr algn="ctr"/>
            <a:endParaRPr lang="en-GB" sz="4000" dirty="0">
              <a:solidFill>
                <a:schemeClr val="accent1"/>
              </a:solidFill>
            </a:endParaRPr>
          </a:p>
          <a:p>
            <a:pPr algn="ctr"/>
            <a:r>
              <a:rPr lang="en-GB" sz="4000" dirty="0">
                <a:solidFill>
                  <a:schemeClr val="accent1"/>
                </a:solidFill>
              </a:rPr>
              <a:t>Thank you!</a:t>
            </a:r>
          </a:p>
          <a:p>
            <a:pPr algn="ctr"/>
            <a:endParaRPr lang="en-GB" sz="4000" dirty="0">
              <a:solidFill>
                <a:schemeClr val="accent1"/>
              </a:solidFill>
            </a:endParaRPr>
          </a:p>
        </p:txBody>
      </p:sp>
    </p:spTree>
    <p:extLst>
      <p:ext uri="{BB962C8B-B14F-4D97-AF65-F5344CB8AC3E}">
        <p14:creationId xmlns:p14="http://schemas.microsoft.com/office/powerpoint/2010/main" val="2497878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4C1F94-137C-93A5-6E40-FD247C2EF9A3}"/>
              </a:ext>
            </a:extLst>
          </p:cNvPr>
          <p:cNvSpPr>
            <a:spLocks noGrp="1"/>
          </p:cNvSpPr>
          <p:nvPr>
            <p:ph idx="1"/>
          </p:nvPr>
        </p:nvSpPr>
        <p:spPr>
          <a:xfrm>
            <a:off x="838200" y="1253331"/>
            <a:ext cx="10515600" cy="444840"/>
          </a:xfrm>
        </p:spPr>
        <p:txBody>
          <a:bodyPr>
            <a:normAutofit/>
          </a:bodyPr>
          <a:lstStyle/>
          <a:p>
            <a:pPr marL="0" indent="0">
              <a:buNone/>
            </a:pPr>
            <a:r>
              <a:rPr lang="en-GB" sz="2200" dirty="0"/>
              <a:t>Fabrication of the water-silicone acoustic transducer:</a:t>
            </a:r>
          </a:p>
          <a:p>
            <a:pPr marL="0" indent="0">
              <a:buNone/>
            </a:pPr>
            <a:endParaRPr lang="en-GB" sz="2200" dirty="0"/>
          </a:p>
        </p:txBody>
      </p:sp>
      <p:sp>
        <p:nvSpPr>
          <p:cNvPr id="4" name="Rectangle 3">
            <a:extLst>
              <a:ext uri="{FF2B5EF4-FFF2-40B4-BE49-F238E27FC236}">
                <a16:creationId xmlns:a16="http://schemas.microsoft.com/office/drawing/2014/main" id="{57DD9494-372B-8520-015D-B82FF2887FE5}"/>
              </a:ext>
            </a:extLst>
          </p:cNvPr>
          <p:cNvSpPr/>
          <p:nvPr/>
        </p:nvSpPr>
        <p:spPr>
          <a:xfrm>
            <a:off x="0" y="0"/>
            <a:ext cx="3559630" cy="100917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Appendix</a:t>
            </a:r>
            <a:endParaRPr lang="en-GB" sz="4000" dirty="0">
              <a:solidFill>
                <a:schemeClr val="bg1"/>
              </a:solidFill>
              <a:latin typeface="+mj-lt"/>
            </a:endParaRPr>
          </a:p>
        </p:txBody>
      </p:sp>
      <p:pic>
        <p:nvPicPr>
          <p:cNvPr id="5" name="Picture 4">
            <a:extLst>
              <a:ext uri="{FF2B5EF4-FFF2-40B4-BE49-F238E27FC236}">
                <a16:creationId xmlns:a16="http://schemas.microsoft.com/office/drawing/2014/main" id="{B3A7A38D-86B1-B9D4-BE2E-949DEB398333}"/>
              </a:ext>
            </a:extLst>
          </p:cNvPr>
          <p:cNvPicPr>
            <a:picLocks noChangeAspect="1"/>
          </p:cNvPicPr>
          <p:nvPr/>
        </p:nvPicPr>
        <p:blipFill>
          <a:blip r:embed="rId2"/>
          <a:stretch>
            <a:fillRect/>
          </a:stretch>
        </p:blipFill>
        <p:spPr>
          <a:xfrm>
            <a:off x="3010716" y="1698171"/>
            <a:ext cx="6170567" cy="4949653"/>
          </a:xfrm>
          <a:prstGeom prst="rect">
            <a:avLst/>
          </a:prstGeom>
        </p:spPr>
      </p:pic>
    </p:spTree>
    <p:extLst>
      <p:ext uri="{BB962C8B-B14F-4D97-AF65-F5344CB8AC3E}">
        <p14:creationId xmlns:p14="http://schemas.microsoft.com/office/powerpoint/2010/main" val="3704891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4C1F94-137C-93A5-6E40-FD247C2EF9A3}"/>
              </a:ext>
            </a:extLst>
          </p:cNvPr>
          <p:cNvSpPr>
            <a:spLocks noGrp="1"/>
          </p:cNvSpPr>
          <p:nvPr>
            <p:ph idx="1"/>
          </p:nvPr>
        </p:nvSpPr>
        <p:spPr>
          <a:xfrm>
            <a:off x="838200" y="1253331"/>
            <a:ext cx="10515600" cy="444840"/>
          </a:xfrm>
        </p:spPr>
        <p:txBody>
          <a:bodyPr>
            <a:normAutofit/>
          </a:bodyPr>
          <a:lstStyle/>
          <a:p>
            <a:pPr marL="0" indent="0">
              <a:buNone/>
            </a:pPr>
            <a:r>
              <a:rPr lang="en-GB" sz="2200" dirty="0"/>
              <a:t>Discrete Wavelet Transform:</a:t>
            </a:r>
          </a:p>
        </p:txBody>
      </p:sp>
      <p:sp>
        <p:nvSpPr>
          <p:cNvPr id="4" name="Rectangle 3">
            <a:extLst>
              <a:ext uri="{FF2B5EF4-FFF2-40B4-BE49-F238E27FC236}">
                <a16:creationId xmlns:a16="http://schemas.microsoft.com/office/drawing/2014/main" id="{57DD9494-372B-8520-015D-B82FF2887FE5}"/>
              </a:ext>
            </a:extLst>
          </p:cNvPr>
          <p:cNvSpPr/>
          <p:nvPr/>
        </p:nvSpPr>
        <p:spPr>
          <a:xfrm>
            <a:off x="0" y="0"/>
            <a:ext cx="3559630" cy="100917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Appendix</a:t>
            </a:r>
            <a:endParaRPr lang="en-GB" sz="4000" dirty="0">
              <a:solidFill>
                <a:schemeClr val="bg1"/>
              </a:solidFill>
              <a:latin typeface="+mj-lt"/>
            </a:endParaRPr>
          </a:p>
        </p:txBody>
      </p:sp>
      <p:pic>
        <p:nvPicPr>
          <p:cNvPr id="6" name="Picture 5">
            <a:extLst>
              <a:ext uri="{FF2B5EF4-FFF2-40B4-BE49-F238E27FC236}">
                <a16:creationId xmlns:a16="http://schemas.microsoft.com/office/drawing/2014/main" id="{1FC13285-A87D-CA0F-7777-39C9C3A33DB1}"/>
              </a:ext>
            </a:extLst>
          </p:cNvPr>
          <p:cNvPicPr>
            <a:picLocks noChangeAspect="1"/>
          </p:cNvPicPr>
          <p:nvPr/>
        </p:nvPicPr>
        <p:blipFill>
          <a:blip r:embed="rId2"/>
          <a:stretch>
            <a:fillRect/>
          </a:stretch>
        </p:blipFill>
        <p:spPr>
          <a:xfrm>
            <a:off x="1498600" y="1698171"/>
            <a:ext cx="9194800" cy="4945219"/>
          </a:xfrm>
          <a:prstGeom prst="rect">
            <a:avLst/>
          </a:prstGeom>
        </p:spPr>
      </p:pic>
    </p:spTree>
    <p:extLst>
      <p:ext uri="{BB962C8B-B14F-4D97-AF65-F5344CB8AC3E}">
        <p14:creationId xmlns:p14="http://schemas.microsoft.com/office/powerpoint/2010/main" val="1755260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1BF89C28-A7F7-C677-75F2-FD4484188E22}"/>
              </a:ext>
            </a:extLst>
          </p:cNvPr>
          <p:cNvSpPr/>
          <p:nvPr/>
        </p:nvSpPr>
        <p:spPr>
          <a:xfrm>
            <a:off x="215477" y="2948399"/>
            <a:ext cx="6662057" cy="3495943"/>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85F06B5D-701B-14DF-68F4-A85D84059FF6}"/>
              </a:ext>
            </a:extLst>
          </p:cNvPr>
          <p:cNvPicPr>
            <a:picLocks noChangeAspect="1"/>
          </p:cNvPicPr>
          <p:nvPr/>
        </p:nvPicPr>
        <p:blipFill>
          <a:blip r:embed="rId2"/>
          <a:stretch>
            <a:fillRect/>
          </a:stretch>
        </p:blipFill>
        <p:spPr>
          <a:xfrm>
            <a:off x="7039363" y="4016427"/>
            <a:ext cx="4777327" cy="1663533"/>
          </a:xfrm>
          <a:prstGeom prst="rect">
            <a:avLst/>
          </a:prstGeom>
        </p:spPr>
      </p:pic>
      <p:pic>
        <p:nvPicPr>
          <p:cNvPr id="9" name="Picture 8">
            <a:extLst>
              <a:ext uri="{FF2B5EF4-FFF2-40B4-BE49-F238E27FC236}">
                <a16:creationId xmlns:a16="http://schemas.microsoft.com/office/drawing/2014/main" id="{F4AA41BD-D586-D368-6DA7-D95FBAF2443C}"/>
              </a:ext>
            </a:extLst>
          </p:cNvPr>
          <p:cNvPicPr>
            <a:picLocks noChangeAspect="1"/>
          </p:cNvPicPr>
          <p:nvPr/>
        </p:nvPicPr>
        <p:blipFill>
          <a:blip r:embed="rId3"/>
          <a:stretch>
            <a:fillRect/>
          </a:stretch>
        </p:blipFill>
        <p:spPr>
          <a:xfrm>
            <a:off x="460995" y="3410065"/>
            <a:ext cx="6171020" cy="2876259"/>
          </a:xfrm>
          <a:prstGeom prst="rect">
            <a:avLst/>
          </a:prstGeom>
        </p:spPr>
      </p:pic>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1C89F186-A878-9A4E-98EC-46766190D629}"/>
                  </a:ext>
                </a:extLst>
              </p:cNvPr>
              <p:cNvSpPr>
                <a:spLocks noGrp="1"/>
              </p:cNvSpPr>
              <p:nvPr>
                <p:ph idx="1"/>
              </p:nvPr>
            </p:nvSpPr>
            <p:spPr>
              <a:xfrm>
                <a:off x="857732" y="1303758"/>
                <a:ext cx="10515600" cy="493032"/>
              </a:xfrm>
            </p:spPr>
            <p:txBody>
              <a:bodyPr>
                <a:normAutofit/>
              </a:bodyPr>
              <a:lstStyle/>
              <a:p>
                <a:pPr marL="457200" lvl="1" indent="0" algn="ctr">
                  <a:buNone/>
                </a:pPr>
                <a:r>
                  <a:rPr lang="en-GB" b="0" dirty="0"/>
                  <a:t>Primary signal: </a:t>
                </a:r>
                <a14:m>
                  <m:oMath xmlns:m="http://schemas.openxmlformats.org/officeDocument/2006/math">
                    <m:r>
                      <a:rPr lang="en-GB" b="0" i="1" smtClean="0">
                        <a:latin typeface="Cambria Math" panose="02040503050406030204" pitchFamily="18" charset="0"/>
                      </a:rPr>
                      <m:t>𝑥</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e>
                    </m:d>
                    <m:r>
                      <a:rPr lang="en-GB" b="0" i="1" smtClean="0">
                        <a:latin typeface="Cambria Math" panose="02040503050406030204" pitchFamily="18" charset="0"/>
                      </a:rPr>
                      <m:t>=</m:t>
                    </m:r>
                    <m:r>
                      <a:rPr lang="en-GB" b="0" i="1" smtClean="0">
                        <a:latin typeface="Cambria Math" panose="02040503050406030204" pitchFamily="18" charset="0"/>
                      </a:rPr>
                      <m:t>𝑠</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𝑝</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𝑛</m:t>
                        </m:r>
                      </m:e>
                    </m:d>
                  </m:oMath>
                </a14:m>
                <a:r>
                  <a:rPr lang="en-GB" b="0" dirty="0"/>
                  <a:t>		Reference signal: </a:t>
                </a:r>
                <a14:m>
                  <m:oMath xmlns:m="http://schemas.openxmlformats.org/officeDocument/2006/math">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oMath>
                </a14:m>
                <a:endParaRPr lang="en-GB" dirty="0"/>
              </a:p>
              <a:p>
                <a:endParaRPr lang="en-GB" dirty="0"/>
              </a:p>
            </p:txBody>
          </p:sp>
        </mc:Choice>
        <mc:Fallback xmlns="">
          <p:sp>
            <p:nvSpPr>
              <p:cNvPr id="10" name="Content Placeholder 2">
                <a:extLst>
                  <a:ext uri="{FF2B5EF4-FFF2-40B4-BE49-F238E27FC236}">
                    <a16:creationId xmlns:a16="http://schemas.microsoft.com/office/drawing/2014/main" id="{1C89F186-A878-9A4E-98EC-46766190D629}"/>
                  </a:ext>
                </a:extLst>
              </p:cNvPr>
              <p:cNvSpPr>
                <a:spLocks noGrp="1" noRot="1" noChangeAspect="1" noMove="1" noResize="1" noEditPoints="1" noAdjustHandles="1" noChangeArrowheads="1" noChangeShapeType="1" noTextEdit="1"/>
              </p:cNvSpPr>
              <p:nvPr>
                <p:ph idx="1"/>
              </p:nvPr>
            </p:nvSpPr>
            <p:spPr>
              <a:xfrm>
                <a:off x="857732" y="1303758"/>
                <a:ext cx="10515600" cy="493032"/>
              </a:xfrm>
              <a:blipFill>
                <a:blip r:embed="rId4"/>
                <a:stretch>
                  <a:fillRect t="-13580" b="-17284"/>
                </a:stretch>
              </a:blipFill>
            </p:spPr>
            <p:txBody>
              <a:bodyPr/>
              <a:lstStyle/>
              <a:p>
                <a:r>
                  <a:rPr lang="en-GB">
                    <a:noFill/>
                  </a:rPr>
                  <a:t> </a:t>
                </a:r>
              </a:p>
            </p:txBody>
          </p:sp>
        </mc:Fallback>
      </mc:AlternateContent>
      <p:cxnSp>
        <p:nvCxnSpPr>
          <p:cNvPr id="12" name="Straight Arrow Connector 11">
            <a:extLst>
              <a:ext uri="{FF2B5EF4-FFF2-40B4-BE49-F238E27FC236}">
                <a16:creationId xmlns:a16="http://schemas.microsoft.com/office/drawing/2014/main" id="{1E5DF8F9-9AB8-54AE-5AB3-415FF786DC27}"/>
              </a:ext>
            </a:extLst>
          </p:cNvPr>
          <p:cNvCxnSpPr>
            <a:cxnSpLocks/>
          </p:cNvCxnSpPr>
          <p:nvPr/>
        </p:nvCxnSpPr>
        <p:spPr>
          <a:xfrm flipV="1">
            <a:off x="3677135" y="1713219"/>
            <a:ext cx="348343" cy="3841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715A6627-7479-D045-C943-2E5DC3ABF031}"/>
              </a:ext>
            </a:extLst>
          </p:cNvPr>
          <p:cNvSpPr txBox="1"/>
          <p:nvPr/>
        </p:nvSpPr>
        <p:spPr>
          <a:xfrm>
            <a:off x="2005798" y="2100818"/>
            <a:ext cx="2513459" cy="646331"/>
          </a:xfrm>
          <a:prstGeom prst="rect">
            <a:avLst/>
          </a:prstGeom>
          <a:noFill/>
        </p:spPr>
        <p:txBody>
          <a:bodyPr wrap="square" rtlCol="0">
            <a:spAutoFit/>
          </a:bodyPr>
          <a:lstStyle/>
          <a:p>
            <a:pPr algn="ctr"/>
            <a:r>
              <a:rPr lang="en-GB" dirty="0"/>
              <a:t>Noise-contaminated heart sound</a:t>
            </a:r>
          </a:p>
        </p:txBody>
      </p:sp>
      <p:cxnSp>
        <p:nvCxnSpPr>
          <p:cNvPr id="16" name="Straight Arrow Connector 15">
            <a:extLst>
              <a:ext uri="{FF2B5EF4-FFF2-40B4-BE49-F238E27FC236}">
                <a16:creationId xmlns:a16="http://schemas.microsoft.com/office/drawing/2014/main" id="{69D0D885-4562-0FFE-8F1B-540979C2AB0A}"/>
              </a:ext>
            </a:extLst>
          </p:cNvPr>
          <p:cNvCxnSpPr>
            <a:cxnSpLocks/>
          </p:cNvCxnSpPr>
          <p:nvPr/>
        </p:nvCxnSpPr>
        <p:spPr>
          <a:xfrm flipH="1" flipV="1">
            <a:off x="5092279" y="1720889"/>
            <a:ext cx="239485" cy="3917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56CE398-7FFB-3F14-95D4-F940389F960D}"/>
              </a:ext>
            </a:extLst>
          </p:cNvPr>
          <p:cNvSpPr txBox="1"/>
          <p:nvPr/>
        </p:nvSpPr>
        <p:spPr>
          <a:xfrm>
            <a:off x="4573684" y="2104936"/>
            <a:ext cx="2016899" cy="369332"/>
          </a:xfrm>
          <a:prstGeom prst="rect">
            <a:avLst/>
          </a:prstGeom>
          <a:noFill/>
        </p:spPr>
        <p:txBody>
          <a:bodyPr wrap="none" rtlCol="0">
            <a:spAutoFit/>
          </a:bodyPr>
          <a:lstStyle/>
          <a:p>
            <a:r>
              <a:rPr lang="en-GB" dirty="0"/>
              <a:t>Clean heart sound</a:t>
            </a:r>
          </a:p>
        </p:txBody>
      </p:sp>
      <p:cxnSp>
        <p:nvCxnSpPr>
          <p:cNvPr id="22" name="Straight Arrow Connector 21">
            <a:extLst>
              <a:ext uri="{FF2B5EF4-FFF2-40B4-BE49-F238E27FC236}">
                <a16:creationId xmlns:a16="http://schemas.microsoft.com/office/drawing/2014/main" id="{18DD1090-8657-B879-14D3-30F554769BE7}"/>
              </a:ext>
            </a:extLst>
          </p:cNvPr>
          <p:cNvCxnSpPr>
            <a:cxnSpLocks/>
          </p:cNvCxnSpPr>
          <p:nvPr/>
        </p:nvCxnSpPr>
        <p:spPr>
          <a:xfrm flipH="1" flipV="1">
            <a:off x="6199213" y="1760490"/>
            <a:ext cx="375556" cy="1567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61DAF8E4-367B-15F1-617D-3532A0609E54}"/>
              </a:ext>
            </a:extLst>
          </p:cNvPr>
          <p:cNvSpPr txBox="1"/>
          <p:nvPr/>
        </p:nvSpPr>
        <p:spPr>
          <a:xfrm>
            <a:off x="6586019" y="1799793"/>
            <a:ext cx="763351" cy="369332"/>
          </a:xfrm>
          <a:prstGeom prst="rect">
            <a:avLst/>
          </a:prstGeom>
          <a:noFill/>
        </p:spPr>
        <p:txBody>
          <a:bodyPr wrap="none" rtlCol="0">
            <a:spAutoFit/>
          </a:bodyPr>
          <a:lstStyle/>
          <a:p>
            <a:r>
              <a:rPr lang="en-GB" dirty="0"/>
              <a:t>Noise</a:t>
            </a:r>
          </a:p>
        </p:txBody>
      </p:sp>
      <p:sp>
        <p:nvSpPr>
          <p:cNvPr id="25" name="TextBox 24">
            <a:extLst>
              <a:ext uri="{FF2B5EF4-FFF2-40B4-BE49-F238E27FC236}">
                <a16:creationId xmlns:a16="http://schemas.microsoft.com/office/drawing/2014/main" id="{C1E60A32-8562-D22B-7008-078C77003D9B}"/>
              </a:ext>
            </a:extLst>
          </p:cNvPr>
          <p:cNvSpPr txBox="1"/>
          <p:nvPr/>
        </p:nvSpPr>
        <p:spPr>
          <a:xfrm>
            <a:off x="1065163" y="2951285"/>
            <a:ext cx="4962684" cy="461665"/>
          </a:xfrm>
          <a:prstGeom prst="rect">
            <a:avLst/>
          </a:prstGeom>
          <a:noFill/>
        </p:spPr>
        <p:txBody>
          <a:bodyPr wrap="square" rtlCol="0">
            <a:spAutoFit/>
          </a:bodyPr>
          <a:lstStyle/>
          <a:p>
            <a:pPr algn="ctr"/>
            <a:r>
              <a:rPr lang="en-GB" sz="2400" dirty="0"/>
              <a:t>Adaptive Noise Cancellation (ANC)</a:t>
            </a:r>
          </a:p>
        </p:txBody>
      </p:sp>
      <p:sp>
        <p:nvSpPr>
          <p:cNvPr id="26" name="TextBox 25">
            <a:extLst>
              <a:ext uri="{FF2B5EF4-FFF2-40B4-BE49-F238E27FC236}">
                <a16:creationId xmlns:a16="http://schemas.microsoft.com/office/drawing/2014/main" id="{1E9B0069-698F-8709-1D45-B40FCF3248E0}"/>
              </a:ext>
            </a:extLst>
          </p:cNvPr>
          <p:cNvSpPr txBox="1"/>
          <p:nvPr/>
        </p:nvSpPr>
        <p:spPr>
          <a:xfrm>
            <a:off x="7322240" y="2939201"/>
            <a:ext cx="4211571" cy="830997"/>
          </a:xfrm>
          <a:prstGeom prst="rect">
            <a:avLst/>
          </a:prstGeom>
          <a:noFill/>
        </p:spPr>
        <p:txBody>
          <a:bodyPr wrap="square" rtlCol="0">
            <a:spAutoFit/>
          </a:bodyPr>
          <a:lstStyle/>
          <a:p>
            <a:pPr algn="ctr"/>
            <a:r>
              <a:rPr lang="en-GB" sz="2400" dirty="0"/>
              <a:t>Dual Spectral Subtraction (DSS)</a:t>
            </a:r>
          </a:p>
        </p:txBody>
      </p:sp>
      <p:sp>
        <p:nvSpPr>
          <p:cNvPr id="29" name="Rectangle: Rounded Corners 28">
            <a:extLst>
              <a:ext uri="{FF2B5EF4-FFF2-40B4-BE49-F238E27FC236}">
                <a16:creationId xmlns:a16="http://schemas.microsoft.com/office/drawing/2014/main" id="{DDD01E7C-DB87-0E19-24E0-5E092775974B}"/>
              </a:ext>
            </a:extLst>
          </p:cNvPr>
          <p:cNvSpPr/>
          <p:nvPr/>
        </p:nvSpPr>
        <p:spPr>
          <a:xfrm>
            <a:off x="6967694" y="2948399"/>
            <a:ext cx="5047897" cy="3495943"/>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Rounded Corners 29">
            <a:extLst>
              <a:ext uri="{FF2B5EF4-FFF2-40B4-BE49-F238E27FC236}">
                <a16:creationId xmlns:a16="http://schemas.microsoft.com/office/drawing/2014/main" id="{9D23214B-75AC-FA23-044E-F49E9367915A}"/>
              </a:ext>
            </a:extLst>
          </p:cNvPr>
          <p:cNvSpPr/>
          <p:nvPr/>
        </p:nvSpPr>
        <p:spPr>
          <a:xfrm>
            <a:off x="1682331" y="1108633"/>
            <a:ext cx="9342660" cy="172367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Connector: Curved 43">
            <a:extLst>
              <a:ext uri="{FF2B5EF4-FFF2-40B4-BE49-F238E27FC236}">
                <a16:creationId xmlns:a16="http://schemas.microsoft.com/office/drawing/2014/main" id="{884FDC38-E748-C225-E824-96F589D60D33}"/>
              </a:ext>
            </a:extLst>
          </p:cNvPr>
          <p:cNvCxnSpPr>
            <a:cxnSpLocks/>
            <a:endCxn id="24" idx="3"/>
          </p:cNvCxnSpPr>
          <p:nvPr/>
        </p:nvCxnSpPr>
        <p:spPr>
          <a:xfrm rot="10800000" flipV="1">
            <a:off x="7349371" y="1760489"/>
            <a:ext cx="3058209" cy="223969"/>
          </a:xfrm>
          <a:prstGeom prst="curvedConnector3">
            <a:avLst>
              <a:gd name="adj1" fmla="val -3749"/>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89B9BE8B-442F-4FD0-BC3E-81BA0A461908}"/>
              </a:ext>
            </a:extLst>
          </p:cNvPr>
          <p:cNvSpPr txBox="1"/>
          <p:nvPr/>
        </p:nvSpPr>
        <p:spPr>
          <a:xfrm>
            <a:off x="8602918" y="1979227"/>
            <a:ext cx="1498039" cy="369332"/>
          </a:xfrm>
          <a:prstGeom prst="rect">
            <a:avLst/>
          </a:prstGeom>
          <a:noFill/>
        </p:spPr>
        <p:txBody>
          <a:bodyPr wrap="none" rtlCol="0">
            <a:spAutoFit/>
          </a:bodyPr>
          <a:lstStyle/>
          <a:p>
            <a:r>
              <a:rPr lang="en-GB" dirty="0"/>
              <a:t>Correlated to</a:t>
            </a:r>
          </a:p>
        </p:txBody>
      </p:sp>
      <p:sp>
        <p:nvSpPr>
          <p:cNvPr id="53" name="Rectangle 52">
            <a:extLst>
              <a:ext uri="{FF2B5EF4-FFF2-40B4-BE49-F238E27FC236}">
                <a16:creationId xmlns:a16="http://schemas.microsoft.com/office/drawing/2014/main" id="{2096B9D6-F9E8-6A20-70DD-4491750779AF}"/>
              </a:ext>
            </a:extLst>
          </p:cNvPr>
          <p:cNvSpPr/>
          <p:nvPr/>
        </p:nvSpPr>
        <p:spPr>
          <a:xfrm>
            <a:off x="1682331" y="4885508"/>
            <a:ext cx="323467" cy="1695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B525F9CF-40F2-629F-3177-41EA525F921C}"/>
              </a:ext>
            </a:extLst>
          </p:cNvPr>
          <p:cNvSpPr/>
          <p:nvPr/>
        </p:nvSpPr>
        <p:spPr>
          <a:xfrm>
            <a:off x="1725193" y="4299720"/>
            <a:ext cx="399366" cy="1695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2F2A6CF2-BF31-647F-6008-B72C2A799BCA}"/>
              </a:ext>
            </a:extLst>
          </p:cNvPr>
          <p:cNvSpPr/>
          <p:nvPr/>
        </p:nvSpPr>
        <p:spPr>
          <a:xfrm>
            <a:off x="1630285" y="3829193"/>
            <a:ext cx="323467" cy="1695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65A61B4D-98FD-863F-A916-33CC5D58BE16}"/>
              </a:ext>
            </a:extLst>
          </p:cNvPr>
          <p:cNvSpPr/>
          <p:nvPr/>
        </p:nvSpPr>
        <p:spPr>
          <a:xfrm>
            <a:off x="3430168" y="3813985"/>
            <a:ext cx="323467" cy="1695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DBA9975F-7F43-AF68-B67C-69BE8FA9CDE9}"/>
              </a:ext>
            </a:extLst>
          </p:cNvPr>
          <p:cNvSpPr/>
          <p:nvPr/>
        </p:nvSpPr>
        <p:spPr>
          <a:xfrm>
            <a:off x="4888554" y="4299720"/>
            <a:ext cx="323467" cy="1695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3F734C05-98EE-F659-AA64-AF6ABAF9CF07}"/>
              </a:ext>
            </a:extLst>
          </p:cNvPr>
          <p:cNvSpPr/>
          <p:nvPr/>
        </p:nvSpPr>
        <p:spPr>
          <a:xfrm>
            <a:off x="5075940" y="3834408"/>
            <a:ext cx="323467" cy="1695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2F8684E5-90B7-8F59-956F-C6C3AF39E5A0}"/>
                  </a:ext>
                </a:extLst>
              </p:cNvPr>
              <p:cNvSpPr/>
              <p:nvPr/>
            </p:nvSpPr>
            <p:spPr>
              <a:xfrm>
                <a:off x="6309107" y="3829193"/>
                <a:ext cx="445252" cy="3839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𝑦</m:t>
                      </m:r>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𝑛</m:t>
                      </m:r>
                      <m:r>
                        <a:rPr lang="en-GB" sz="2000" b="0" i="1" smtClean="0">
                          <a:solidFill>
                            <a:schemeClr val="tx1"/>
                          </a:solidFill>
                          <a:latin typeface="Cambria Math" panose="02040503050406030204" pitchFamily="18" charset="0"/>
                        </a:rPr>
                        <m:t>)</m:t>
                      </m:r>
                    </m:oMath>
                  </m:oMathPara>
                </a14:m>
                <a:endParaRPr lang="en-GB" sz="2000" dirty="0">
                  <a:solidFill>
                    <a:schemeClr val="tx1"/>
                  </a:solidFill>
                </a:endParaRPr>
              </a:p>
            </p:txBody>
          </p:sp>
        </mc:Choice>
        <mc:Fallback xmlns="">
          <p:sp>
            <p:nvSpPr>
              <p:cNvPr id="59" name="Rectangle 58">
                <a:extLst>
                  <a:ext uri="{FF2B5EF4-FFF2-40B4-BE49-F238E27FC236}">
                    <a16:creationId xmlns:a16="http://schemas.microsoft.com/office/drawing/2014/main" id="{2F8684E5-90B7-8F59-956F-C6C3AF39E5A0}"/>
                  </a:ext>
                </a:extLst>
              </p:cNvPr>
              <p:cNvSpPr>
                <a:spLocks noRot="1" noChangeAspect="1" noMove="1" noResize="1" noEditPoints="1" noAdjustHandles="1" noChangeArrowheads="1" noChangeShapeType="1" noTextEdit="1"/>
              </p:cNvSpPr>
              <p:nvPr/>
            </p:nvSpPr>
            <p:spPr>
              <a:xfrm>
                <a:off x="6309107" y="3829193"/>
                <a:ext cx="445252" cy="383911"/>
              </a:xfrm>
              <a:prstGeom prst="rect">
                <a:avLst/>
              </a:prstGeom>
              <a:blipFill>
                <a:blip r:embed="rId5"/>
                <a:stretch>
                  <a:fillRect l="-30263" r="-25000" b="-15152"/>
                </a:stretch>
              </a:blipFill>
              <a:ln>
                <a:solidFill>
                  <a:schemeClr val="bg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854B69FD-223E-3E77-A013-3B31E9F09C11}"/>
                  </a:ext>
                </a:extLst>
              </p:cNvPr>
              <p:cNvSpPr/>
              <p:nvPr/>
            </p:nvSpPr>
            <p:spPr>
              <a:xfrm>
                <a:off x="2340198" y="3333199"/>
                <a:ext cx="445252" cy="383911"/>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𝑥</m:t>
                      </m:r>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𝑛</m:t>
                      </m:r>
                      <m:r>
                        <a:rPr lang="en-GB" sz="2000" b="0" i="1" smtClean="0">
                          <a:solidFill>
                            <a:schemeClr val="tx1"/>
                          </a:solidFill>
                          <a:latin typeface="Cambria Math" panose="02040503050406030204" pitchFamily="18" charset="0"/>
                        </a:rPr>
                        <m:t>)</m:t>
                      </m:r>
                    </m:oMath>
                  </m:oMathPara>
                </a14:m>
                <a:endParaRPr lang="en-GB" sz="2000" dirty="0">
                  <a:solidFill>
                    <a:schemeClr val="tx1"/>
                  </a:solidFill>
                </a:endParaRPr>
              </a:p>
            </p:txBody>
          </p:sp>
        </mc:Choice>
        <mc:Fallback xmlns="">
          <p:sp>
            <p:nvSpPr>
              <p:cNvPr id="60" name="Rectangle 59">
                <a:extLst>
                  <a:ext uri="{FF2B5EF4-FFF2-40B4-BE49-F238E27FC236}">
                    <a16:creationId xmlns:a16="http://schemas.microsoft.com/office/drawing/2014/main" id="{854B69FD-223E-3E77-A013-3B31E9F09C11}"/>
                  </a:ext>
                </a:extLst>
              </p:cNvPr>
              <p:cNvSpPr>
                <a:spLocks noRot="1" noChangeAspect="1" noMove="1" noResize="1" noEditPoints="1" noAdjustHandles="1" noChangeArrowheads="1" noChangeShapeType="1" noTextEdit="1"/>
              </p:cNvSpPr>
              <p:nvPr/>
            </p:nvSpPr>
            <p:spPr>
              <a:xfrm>
                <a:off x="2340198" y="3333199"/>
                <a:ext cx="445252" cy="383911"/>
              </a:xfrm>
              <a:prstGeom prst="rect">
                <a:avLst/>
              </a:prstGeom>
              <a:blipFill>
                <a:blip r:embed="rId6"/>
                <a:stretch>
                  <a:fillRect l="-25000" r="-23684" b="-13636"/>
                </a:stretch>
              </a:blipFill>
              <a:ln>
                <a:solidFill>
                  <a:schemeClr val="bg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415E06D2-41F4-8CA3-30AB-8E62746433BB}"/>
                  </a:ext>
                </a:extLst>
              </p:cNvPr>
              <p:cNvSpPr/>
              <p:nvPr/>
            </p:nvSpPr>
            <p:spPr>
              <a:xfrm>
                <a:off x="1834539" y="4192536"/>
                <a:ext cx="445252" cy="3839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2000" b="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𝑛</m:t>
                          </m:r>
                        </m:e>
                        <m:sub>
                          <m:r>
                            <a:rPr lang="en-GB" sz="2000" b="0" i="1" smtClean="0">
                              <a:solidFill>
                                <a:schemeClr val="tx1"/>
                              </a:solidFill>
                              <a:latin typeface="Cambria Math" panose="02040503050406030204" pitchFamily="18" charset="0"/>
                            </a:rPr>
                            <m:t>𝑝</m:t>
                          </m:r>
                        </m:sub>
                      </m:sSub>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𝑛</m:t>
                      </m:r>
                      <m:r>
                        <a:rPr lang="en-GB" sz="2000" b="0" i="1" smtClean="0">
                          <a:solidFill>
                            <a:schemeClr val="tx1"/>
                          </a:solidFill>
                          <a:latin typeface="Cambria Math" panose="02040503050406030204" pitchFamily="18" charset="0"/>
                        </a:rPr>
                        <m:t>)</m:t>
                      </m:r>
                    </m:oMath>
                  </m:oMathPara>
                </a14:m>
                <a:endParaRPr lang="en-GB" sz="2000" dirty="0">
                  <a:solidFill>
                    <a:schemeClr val="tx1"/>
                  </a:solidFill>
                </a:endParaRPr>
              </a:p>
            </p:txBody>
          </p:sp>
        </mc:Choice>
        <mc:Fallback xmlns="">
          <p:sp>
            <p:nvSpPr>
              <p:cNvPr id="61" name="Rectangle 60">
                <a:extLst>
                  <a:ext uri="{FF2B5EF4-FFF2-40B4-BE49-F238E27FC236}">
                    <a16:creationId xmlns:a16="http://schemas.microsoft.com/office/drawing/2014/main" id="{415E06D2-41F4-8CA3-30AB-8E62746433BB}"/>
                  </a:ext>
                </a:extLst>
              </p:cNvPr>
              <p:cNvSpPr>
                <a:spLocks noRot="1" noChangeAspect="1" noMove="1" noResize="1" noEditPoints="1" noAdjustHandles="1" noChangeArrowheads="1" noChangeShapeType="1" noTextEdit="1"/>
              </p:cNvSpPr>
              <p:nvPr/>
            </p:nvSpPr>
            <p:spPr>
              <a:xfrm>
                <a:off x="1834539" y="4192536"/>
                <a:ext cx="445252" cy="383911"/>
              </a:xfrm>
              <a:prstGeom prst="rect">
                <a:avLst/>
              </a:prstGeom>
              <a:blipFill>
                <a:blip r:embed="rId7"/>
                <a:stretch>
                  <a:fillRect l="-39474" r="-38158" b="-12121"/>
                </a:stretch>
              </a:blipFill>
              <a:ln>
                <a:solidFill>
                  <a:schemeClr val="bg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6CCA13F3-ADE1-9605-00CA-E5145BCE02FB}"/>
                  </a:ext>
                </a:extLst>
              </p:cNvPr>
              <p:cNvSpPr/>
              <p:nvPr/>
            </p:nvSpPr>
            <p:spPr>
              <a:xfrm>
                <a:off x="1783172" y="5094822"/>
                <a:ext cx="445252" cy="3839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𝑛</m:t>
                      </m:r>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𝑛</m:t>
                      </m:r>
                      <m:r>
                        <a:rPr lang="en-GB" sz="2000" b="0" i="1" smtClean="0">
                          <a:solidFill>
                            <a:schemeClr val="tx1"/>
                          </a:solidFill>
                          <a:latin typeface="Cambria Math" panose="02040503050406030204" pitchFamily="18" charset="0"/>
                        </a:rPr>
                        <m:t>)</m:t>
                      </m:r>
                    </m:oMath>
                  </m:oMathPara>
                </a14:m>
                <a:endParaRPr lang="en-GB" sz="2000" dirty="0">
                  <a:solidFill>
                    <a:schemeClr val="tx1"/>
                  </a:solidFill>
                </a:endParaRPr>
              </a:p>
            </p:txBody>
          </p:sp>
        </mc:Choice>
        <mc:Fallback xmlns="">
          <p:sp>
            <p:nvSpPr>
              <p:cNvPr id="62" name="Rectangle 61">
                <a:extLst>
                  <a:ext uri="{FF2B5EF4-FFF2-40B4-BE49-F238E27FC236}">
                    <a16:creationId xmlns:a16="http://schemas.microsoft.com/office/drawing/2014/main" id="{6CCA13F3-ADE1-9605-00CA-E5145BCE02FB}"/>
                  </a:ext>
                </a:extLst>
              </p:cNvPr>
              <p:cNvSpPr>
                <a:spLocks noRot="1" noChangeAspect="1" noMove="1" noResize="1" noEditPoints="1" noAdjustHandles="1" noChangeArrowheads="1" noChangeShapeType="1" noTextEdit="1"/>
              </p:cNvSpPr>
              <p:nvPr/>
            </p:nvSpPr>
            <p:spPr>
              <a:xfrm>
                <a:off x="1783172" y="5094822"/>
                <a:ext cx="445252" cy="383911"/>
              </a:xfrm>
              <a:prstGeom prst="rect">
                <a:avLst/>
              </a:prstGeom>
              <a:blipFill>
                <a:blip r:embed="rId8"/>
                <a:stretch>
                  <a:fillRect l="-26316" r="-25000" b="-13636"/>
                </a:stretch>
              </a:blipFill>
              <a:ln>
                <a:solidFill>
                  <a:schemeClr val="bg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F99D7A10-268E-5CA1-2937-CB1F4C7913BC}"/>
                  </a:ext>
                </a:extLst>
              </p:cNvPr>
              <p:cNvSpPr/>
              <p:nvPr/>
            </p:nvSpPr>
            <p:spPr>
              <a:xfrm>
                <a:off x="4954155" y="4481632"/>
                <a:ext cx="445252" cy="3839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𝑛</m:t>
                      </m:r>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𝑛</m:t>
                      </m:r>
                      <m:r>
                        <a:rPr lang="en-GB" sz="2000" b="0" i="1" smtClean="0">
                          <a:solidFill>
                            <a:schemeClr val="tx1"/>
                          </a:solidFill>
                          <a:latin typeface="Cambria Math" panose="02040503050406030204" pitchFamily="18" charset="0"/>
                        </a:rPr>
                        <m:t>)</m:t>
                      </m:r>
                    </m:oMath>
                  </m:oMathPara>
                </a14:m>
                <a:endParaRPr lang="en-GB" sz="2000" dirty="0">
                  <a:solidFill>
                    <a:schemeClr val="tx1"/>
                  </a:solidFill>
                </a:endParaRPr>
              </a:p>
            </p:txBody>
          </p:sp>
        </mc:Choice>
        <mc:Fallback xmlns="">
          <p:sp>
            <p:nvSpPr>
              <p:cNvPr id="63" name="Rectangle 62">
                <a:extLst>
                  <a:ext uri="{FF2B5EF4-FFF2-40B4-BE49-F238E27FC236}">
                    <a16:creationId xmlns:a16="http://schemas.microsoft.com/office/drawing/2014/main" id="{F99D7A10-268E-5CA1-2937-CB1F4C7913BC}"/>
                  </a:ext>
                </a:extLst>
              </p:cNvPr>
              <p:cNvSpPr>
                <a:spLocks noRot="1" noChangeAspect="1" noMove="1" noResize="1" noEditPoints="1" noAdjustHandles="1" noChangeArrowheads="1" noChangeShapeType="1" noTextEdit="1"/>
              </p:cNvSpPr>
              <p:nvPr/>
            </p:nvSpPr>
            <p:spPr>
              <a:xfrm>
                <a:off x="4954155" y="4481632"/>
                <a:ext cx="445252" cy="383911"/>
              </a:xfrm>
              <a:prstGeom prst="rect">
                <a:avLst/>
              </a:prstGeom>
              <a:blipFill>
                <a:blip r:embed="rId9"/>
                <a:stretch>
                  <a:fillRect l="-39474" r="-30263" b="-15152"/>
                </a:stretch>
              </a:blipFill>
              <a:ln>
                <a:solidFill>
                  <a:schemeClr val="bg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6257A7E2-367D-D9B8-EF8D-DBF48A6CABC0}"/>
                  </a:ext>
                </a:extLst>
              </p:cNvPr>
              <p:cNvSpPr/>
              <p:nvPr/>
            </p:nvSpPr>
            <p:spPr>
              <a:xfrm>
                <a:off x="5075940" y="3645143"/>
                <a:ext cx="445252" cy="3839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𝑒</m:t>
                      </m:r>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𝑛</m:t>
                      </m:r>
                      <m:r>
                        <a:rPr lang="en-GB" sz="2000" b="0" i="1" smtClean="0">
                          <a:solidFill>
                            <a:schemeClr val="tx1"/>
                          </a:solidFill>
                          <a:latin typeface="Cambria Math" panose="02040503050406030204" pitchFamily="18" charset="0"/>
                        </a:rPr>
                        <m:t>)</m:t>
                      </m:r>
                    </m:oMath>
                  </m:oMathPara>
                </a14:m>
                <a:endParaRPr lang="en-GB" sz="2000" dirty="0">
                  <a:solidFill>
                    <a:schemeClr val="tx1"/>
                  </a:solidFill>
                </a:endParaRPr>
              </a:p>
            </p:txBody>
          </p:sp>
        </mc:Choice>
        <mc:Fallback xmlns="">
          <p:sp>
            <p:nvSpPr>
              <p:cNvPr id="64" name="Rectangle 63">
                <a:extLst>
                  <a:ext uri="{FF2B5EF4-FFF2-40B4-BE49-F238E27FC236}">
                    <a16:creationId xmlns:a16="http://schemas.microsoft.com/office/drawing/2014/main" id="{6257A7E2-367D-D9B8-EF8D-DBF48A6CABC0}"/>
                  </a:ext>
                </a:extLst>
              </p:cNvPr>
              <p:cNvSpPr>
                <a:spLocks noRot="1" noChangeAspect="1" noMove="1" noResize="1" noEditPoints="1" noAdjustHandles="1" noChangeArrowheads="1" noChangeShapeType="1" noTextEdit="1"/>
              </p:cNvSpPr>
              <p:nvPr/>
            </p:nvSpPr>
            <p:spPr>
              <a:xfrm>
                <a:off x="5075940" y="3645143"/>
                <a:ext cx="445252" cy="383911"/>
              </a:xfrm>
              <a:prstGeom prst="rect">
                <a:avLst/>
              </a:prstGeom>
              <a:blipFill>
                <a:blip r:embed="rId10"/>
                <a:stretch>
                  <a:fillRect l="-23684" r="-22368" b="-13636"/>
                </a:stretch>
              </a:blipFill>
              <a:ln>
                <a:solidFill>
                  <a:schemeClr val="bg1"/>
                </a:solidFill>
              </a:ln>
            </p:spPr>
            <p:txBody>
              <a:bodyPr/>
              <a:lstStyle/>
              <a:p>
                <a:r>
                  <a:rPr lang="en-GB">
                    <a:noFill/>
                  </a:rPr>
                  <a:t> </a:t>
                </a:r>
              </a:p>
            </p:txBody>
          </p:sp>
        </mc:Fallback>
      </mc:AlternateContent>
      <p:sp>
        <p:nvSpPr>
          <p:cNvPr id="2" name="Rectangle 1">
            <a:extLst>
              <a:ext uri="{FF2B5EF4-FFF2-40B4-BE49-F238E27FC236}">
                <a16:creationId xmlns:a16="http://schemas.microsoft.com/office/drawing/2014/main" id="{8EA9956A-A2E1-6310-6CE7-0597C50BF24E}"/>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1226F7B-DDD4-2C64-6042-2D5FA95FE6E8}"/>
              </a:ext>
            </a:extLst>
          </p:cNvPr>
          <p:cNvSpPr/>
          <p:nvPr/>
        </p:nvSpPr>
        <p:spPr>
          <a:xfrm>
            <a:off x="0" y="0"/>
            <a:ext cx="2982686" cy="100917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Appendix</a:t>
            </a:r>
            <a:endParaRPr lang="en-GB" sz="4000" dirty="0">
              <a:solidFill>
                <a:schemeClr val="bg1"/>
              </a:solidFill>
              <a:latin typeface="+mj-lt"/>
            </a:endParaRPr>
          </a:p>
        </p:txBody>
      </p:sp>
    </p:spTree>
    <p:extLst>
      <p:ext uri="{BB962C8B-B14F-4D97-AF65-F5344CB8AC3E}">
        <p14:creationId xmlns:p14="http://schemas.microsoft.com/office/powerpoint/2010/main" val="2284794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FCA070-81F8-63E2-07B6-DAE5938A7F0D}"/>
              </a:ext>
            </a:extLst>
          </p:cNvPr>
          <p:cNvPicPr>
            <a:picLocks noChangeAspect="1"/>
          </p:cNvPicPr>
          <p:nvPr/>
        </p:nvPicPr>
        <p:blipFill>
          <a:blip r:embed="rId2"/>
          <a:stretch>
            <a:fillRect/>
          </a:stretch>
        </p:blipFill>
        <p:spPr>
          <a:xfrm>
            <a:off x="80962" y="1054160"/>
            <a:ext cx="12030075" cy="5162060"/>
          </a:xfrm>
          <a:prstGeom prst="rect">
            <a:avLst/>
          </a:prstGeom>
        </p:spPr>
      </p:pic>
      <p:sp>
        <p:nvSpPr>
          <p:cNvPr id="13" name="Rectangle: Rounded Corners 12">
            <a:extLst>
              <a:ext uri="{FF2B5EF4-FFF2-40B4-BE49-F238E27FC236}">
                <a16:creationId xmlns:a16="http://schemas.microsoft.com/office/drawing/2014/main" id="{FC1C0425-2B25-B840-3CDB-4A940A604CEA}"/>
              </a:ext>
            </a:extLst>
          </p:cNvPr>
          <p:cNvSpPr/>
          <p:nvPr/>
        </p:nvSpPr>
        <p:spPr>
          <a:xfrm>
            <a:off x="1258490" y="1246576"/>
            <a:ext cx="5460207" cy="300284"/>
          </a:xfrm>
          <a:prstGeom prst="roundRect">
            <a:avLst/>
          </a:prstGeom>
          <a:solidFill>
            <a:schemeClr val="bg1"/>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1. Extract the envelope of the denoised heart sound</a:t>
            </a:r>
          </a:p>
        </p:txBody>
      </p:sp>
      <p:sp>
        <p:nvSpPr>
          <p:cNvPr id="15" name="Rectangle: Rounded Corners 14">
            <a:extLst>
              <a:ext uri="{FF2B5EF4-FFF2-40B4-BE49-F238E27FC236}">
                <a16:creationId xmlns:a16="http://schemas.microsoft.com/office/drawing/2014/main" id="{D866459D-F1D1-5AD3-BEF4-31D78F321E6A}"/>
              </a:ext>
            </a:extLst>
          </p:cNvPr>
          <p:cNvSpPr/>
          <p:nvPr/>
        </p:nvSpPr>
        <p:spPr>
          <a:xfrm>
            <a:off x="8155734" y="1217820"/>
            <a:ext cx="3008710" cy="329040"/>
          </a:xfrm>
          <a:prstGeom prst="roundRect">
            <a:avLst/>
          </a:prstGeom>
          <a:solidFill>
            <a:schemeClr val="bg1"/>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2. Find the peaks S1 and S2</a:t>
            </a:r>
          </a:p>
        </p:txBody>
      </p:sp>
      <p:sp>
        <p:nvSpPr>
          <p:cNvPr id="18" name="Rectangle: Rounded Corners 17">
            <a:extLst>
              <a:ext uri="{FF2B5EF4-FFF2-40B4-BE49-F238E27FC236}">
                <a16:creationId xmlns:a16="http://schemas.microsoft.com/office/drawing/2014/main" id="{91C6D891-B443-51F6-AC1F-AE2F44FE37E4}"/>
              </a:ext>
            </a:extLst>
          </p:cNvPr>
          <p:cNvSpPr/>
          <p:nvPr/>
        </p:nvSpPr>
        <p:spPr>
          <a:xfrm>
            <a:off x="2538015" y="3635190"/>
            <a:ext cx="3846909" cy="300284"/>
          </a:xfrm>
          <a:prstGeom prst="roundRect">
            <a:avLst/>
          </a:prstGeom>
          <a:solidFill>
            <a:schemeClr val="bg1"/>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rPr>
              <a:t>3. Find the boundaries of the peaks</a:t>
            </a:r>
          </a:p>
        </p:txBody>
      </p:sp>
      <p:sp>
        <p:nvSpPr>
          <p:cNvPr id="19" name="Rectangle: Rounded Corners 18">
            <a:extLst>
              <a:ext uri="{FF2B5EF4-FFF2-40B4-BE49-F238E27FC236}">
                <a16:creationId xmlns:a16="http://schemas.microsoft.com/office/drawing/2014/main" id="{AEB1068F-0E46-5EE7-D988-B982F00724B8}"/>
              </a:ext>
            </a:extLst>
          </p:cNvPr>
          <p:cNvSpPr/>
          <p:nvPr/>
        </p:nvSpPr>
        <p:spPr>
          <a:xfrm>
            <a:off x="9128047" y="5915936"/>
            <a:ext cx="1395174" cy="300284"/>
          </a:xfrm>
          <a:prstGeom prst="roundRect">
            <a:avLst/>
          </a:prstGeom>
          <a:solidFill>
            <a:schemeClr val="bg1"/>
          </a:solidFill>
          <a:ln>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mbria" panose="02040503050406030204" pitchFamily="18" charset="0"/>
                <a:ea typeface="Cambria" panose="02040503050406030204" pitchFamily="18" charset="0"/>
              </a:rPr>
              <a:t>P</a:t>
            </a:r>
            <a:r>
              <a:rPr lang="en-GB" sz="1800" dirty="0">
                <a:solidFill>
                  <a:schemeClr val="tx1"/>
                </a:solidFill>
                <a:latin typeface="Cambria" panose="02040503050406030204" pitchFamily="18" charset="0"/>
                <a:ea typeface="Cambria" panose="02040503050406030204" pitchFamily="18" charset="0"/>
              </a:rPr>
              <a:t>eaks</a:t>
            </a:r>
          </a:p>
        </p:txBody>
      </p:sp>
      <p:sp>
        <p:nvSpPr>
          <p:cNvPr id="20" name="Rectangle: Rounded Corners 19">
            <a:extLst>
              <a:ext uri="{FF2B5EF4-FFF2-40B4-BE49-F238E27FC236}">
                <a16:creationId xmlns:a16="http://schemas.microsoft.com/office/drawing/2014/main" id="{D1B6965F-A4A5-F179-4554-039FB6BD8EC8}"/>
              </a:ext>
            </a:extLst>
          </p:cNvPr>
          <p:cNvSpPr/>
          <p:nvPr/>
        </p:nvSpPr>
        <p:spPr>
          <a:xfrm>
            <a:off x="80962" y="4429340"/>
            <a:ext cx="1177528" cy="881800"/>
          </a:xfrm>
          <a:prstGeom prst="roundRect">
            <a:avLst/>
          </a:prstGeom>
          <a:solidFill>
            <a:schemeClr val="bg1"/>
          </a:solidFill>
          <a:ln>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mbria" panose="02040503050406030204" pitchFamily="18" charset="0"/>
                <a:ea typeface="Cambria" panose="02040503050406030204" pitchFamily="18" charset="0"/>
              </a:rPr>
              <a:t>Start and end points of peaks</a:t>
            </a:r>
            <a:endParaRPr lang="en-GB" sz="1800" dirty="0">
              <a:solidFill>
                <a:schemeClr val="tx1"/>
              </a:solidFill>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F4A6240-D5B9-DF32-A73B-B8294C44CD8D}"/>
                  </a:ext>
                </a:extLst>
              </p:cNvPr>
              <p:cNvSpPr/>
              <p:nvPr/>
            </p:nvSpPr>
            <p:spPr>
              <a:xfrm>
                <a:off x="224474" y="2498510"/>
                <a:ext cx="445252" cy="3839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𝑦</m:t>
                      </m:r>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𝑛</m:t>
                      </m:r>
                      <m:r>
                        <a:rPr lang="en-GB" sz="2000" b="0" i="1" smtClean="0">
                          <a:solidFill>
                            <a:schemeClr val="tx1"/>
                          </a:solidFill>
                          <a:latin typeface="Cambria Math" panose="02040503050406030204" pitchFamily="18" charset="0"/>
                        </a:rPr>
                        <m:t>)</m:t>
                      </m:r>
                    </m:oMath>
                  </m:oMathPara>
                </a14:m>
                <a:endParaRPr lang="en-GB" sz="2000" dirty="0">
                  <a:solidFill>
                    <a:schemeClr val="tx1"/>
                  </a:solidFill>
                </a:endParaRPr>
              </a:p>
            </p:txBody>
          </p:sp>
        </mc:Choice>
        <mc:Fallback xmlns="">
          <p:sp>
            <p:nvSpPr>
              <p:cNvPr id="21" name="Rectangle 20">
                <a:extLst>
                  <a:ext uri="{FF2B5EF4-FFF2-40B4-BE49-F238E27FC236}">
                    <a16:creationId xmlns:a16="http://schemas.microsoft.com/office/drawing/2014/main" id="{AF4A6240-D5B9-DF32-A73B-B8294C44CD8D}"/>
                  </a:ext>
                </a:extLst>
              </p:cNvPr>
              <p:cNvSpPr>
                <a:spLocks noRot="1" noChangeAspect="1" noMove="1" noResize="1" noEditPoints="1" noAdjustHandles="1" noChangeArrowheads="1" noChangeShapeType="1" noTextEdit="1"/>
              </p:cNvSpPr>
              <p:nvPr/>
            </p:nvSpPr>
            <p:spPr>
              <a:xfrm>
                <a:off x="224474" y="2498510"/>
                <a:ext cx="445252" cy="383911"/>
              </a:xfrm>
              <a:prstGeom prst="rect">
                <a:avLst/>
              </a:prstGeom>
              <a:blipFill>
                <a:blip r:embed="rId3"/>
                <a:stretch>
                  <a:fillRect l="-31579" r="-23684" b="-13636"/>
                </a:stretch>
              </a:blipFill>
              <a:ln>
                <a:solidFill>
                  <a:schemeClr val="bg1"/>
                </a:solidFill>
              </a:ln>
            </p:spPr>
            <p:txBody>
              <a:bodyPr/>
              <a:lstStyle/>
              <a:p>
                <a:r>
                  <a:rPr lang="en-GB">
                    <a:noFill/>
                  </a:rPr>
                  <a:t> </a:t>
                </a:r>
              </a:p>
            </p:txBody>
          </p:sp>
        </mc:Fallback>
      </mc:AlternateContent>
      <p:sp>
        <p:nvSpPr>
          <p:cNvPr id="2" name="Rectangle 1">
            <a:extLst>
              <a:ext uri="{FF2B5EF4-FFF2-40B4-BE49-F238E27FC236}">
                <a16:creationId xmlns:a16="http://schemas.microsoft.com/office/drawing/2014/main" id="{532783BE-90D8-FF00-05A0-1BC4E87EDB5A}"/>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9007C9C-DB8B-F6B9-42E8-3E5348362785}"/>
              </a:ext>
            </a:extLst>
          </p:cNvPr>
          <p:cNvSpPr/>
          <p:nvPr/>
        </p:nvSpPr>
        <p:spPr>
          <a:xfrm>
            <a:off x="0" y="0"/>
            <a:ext cx="2982686" cy="100917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Appendix</a:t>
            </a:r>
            <a:endParaRPr lang="en-GB" sz="4000" dirty="0">
              <a:solidFill>
                <a:schemeClr val="bg1"/>
              </a:solidFill>
              <a:latin typeface="+mj-lt"/>
            </a:endParaRPr>
          </a:p>
        </p:txBody>
      </p:sp>
      <p:pic>
        <p:nvPicPr>
          <p:cNvPr id="4" name="Picture 3">
            <a:extLst>
              <a:ext uri="{FF2B5EF4-FFF2-40B4-BE49-F238E27FC236}">
                <a16:creationId xmlns:a16="http://schemas.microsoft.com/office/drawing/2014/main" id="{2A7956C2-A6BA-CAEC-BE39-D3FD2FF864DF}"/>
              </a:ext>
            </a:extLst>
          </p:cNvPr>
          <p:cNvPicPr>
            <a:picLocks noChangeAspect="1"/>
          </p:cNvPicPr>
          <p:nvPr/>
        </p:nvPicPr>
        <p:blipFill>
          <a:blip r:embed="rId4"/>
          <a:stretch>
            <a:fillRect/>
          </a:stretch>
        </p:blipFill>
        <p:spPr>
          <a:xfrm>
            <a:off x="4751381" y="5823332"/>
            <a:ext cx="2055819" cy="585304"/>
          </a:xfrm>
          <a:prstGeom prst="rect">
            <a:avLst/>
          </a:prstGeom>
        </p:spPr>
      </p:pic>
    </p:spTree>
    <p:extLst>
      <p:ext uri="{BB962C8B-B14F-4D97-AF65-F5344CB8AC3E}">
        <p14:creationId xmlns:p14="http://schemas.microsoft.com/office/powerpoint/2010/main" val="4177809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2783BE-90D8-FF00-05A0-1BC4E87EDB5A}"/>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9007C9C-DB8B-F6B9-42E8-3E5348362785}"/>
              </a:ext>
            </a:extLst>
          </p:cNvPr>
          <p:cNvSpPr/>
          <p:nvPr/>
        </p:nvSpPr>
        <p:spPr>
          <a:xfrm>
            <a:off x="0" y="0"/>
            <a:ext cx="2982686" cy="100917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Appendix</a:t>
            </a:r>
            <a:endParaRPr lang="en-GB" sz="4000" dirty="0">
              <a:solidFill>
                <a:schemeClr val="bg1"/>
              </a:solidFill>
              <a:latin typeface="+mj-lt"/>
            </a:endParaRPr>
          </a:p>
        </p:txBody>
      </p:sp>
      <p:sp>
        <p:nvSpPr>
          <p:cNvPr id="4" name="Content Placeholder 3">
            <a:extLst>
              <a:ext uri="{FF2B5EF4-FFF2-40B4-BE49-F238E27FC236}">
                <a16:creationId xmlns:a16="http://schemas.microsoft.com/office/drawing/2014/main" id="{E0B65A89-9633-7A24-4839-A23A55AFAEAB}"/>
              </a:ext>
            </a:extLst>
          </p:cNvPr>
          <p:cNvSpPr>
            <a:spLocks noGrp="1"/>
          </p:cNvSpPr>
          <p:nvPr>
            <p:ph idx="1"/>
          </p:nvPr>
        </p:nvSpPr>
        <p:spPr>
          <a:xfrm>
            <a:off x="609600" y="1597025"/>
            <a:ext cx="10515600" cy="4351338"/>
          </a:xfrm>
        </p:spPr>
        <p:txBody>
          <a:bodyPr>
            <a:normAutofit/>
          </a:bodyPr>
          <a:lstStyle/>
          <a:p>
            <a:pPr marL="0" indent="0">
              <a:buNone/>
            </a:pPr>
            <a:r>
              <a:rPr lang="en-GB" sz="2200" dirty="0"/>
              <a:t>Equations of the performance measurement metrics for denoising:</a:t>
            </a:r>
          </a:p>
          <a:p>
            <a:endParaRPr lang="en-GB" sz="2200" dirty="0"/>
          </a:p>
        </p:txBody>
      </p:sp>
      <p:pic>
        <p:nvPicPr>
          <p:cNvPr id="5" name="Picture 4">
            <a:extLst>
              <a:ext uri="{FF2B5EF4-FFF2-40B4-BE49-F238E27FC236}">
                <a16:creationId xmlns:a16="http://schemas.microsoft.com/office/drawing/2014/main" id="{673FC8B0-A9B6-CA8A-F71D-119D723DAFBB}"/>
              </a:ext>
            </a:extLst>
          </p:cNvPr>
          <p:cNvPicPr>
            <a:picLocks noChangeAspect="1"/>
          </p:cNvPicPr>
          <p:nvPr/>
        </p:nvPicPr>
        <p:blipFill>
          <a:blip r:embed="rId2"/>
          <a:stretch>
            <a:fillRect/>
          </a:stretch>
        </p:blipFill>
        <p:spPr>
          <a:xfrm>
            <a:off x="2671284" y="2452551"/>
            <a:ext cx="6849431" cy="1952898"/>
          </a:xfrm>
          <a:prstGeom prst="rect">
            <a:avLst/>
          </a:prstGeom>
        </p:spPr>
      </p:pic>
      <p:pic>
        <p:nvPicPr>
          <p:cNvPr id="7" name="Picture 6">
            <a:extLst>
              <a:ext uri="{FF2B5EF4-FFF2-40B4-BE49-F238E27FC236}">
                <a16:creationId xmlns:a16="http://schemas.microsoft.com/office/drawing/2014/main" id="{09795116-8A21-2A46-42BC-761B0A516BA0}"/>
              </a:ext>
            </a:extLst>
          </p:cNvPr>
          <p:cNvPicPr>
            <a:picLocks noChangeAspect="1"/>
          </p:cNvPicPr>
          <p:nvPr/>
        </p:nvPicPr>
        <p:blipFill>
          <a:blip r:embed="rId3"/>
          <a:stretch>
            <a:fillRect/>
          </a:stretch>
        </p:blipFill>
        <p:spPr>
          <a:xfrm>
            <a:off x="2023992" y="5263369"/>
            <a:ext cx="2120588" cy="835050"/>
          </a:xfrm>
          <a:prstGeom prst="rect">
            <a:avLst/>
          </a:prstGeom>
        </p:spPr>
      </p:pic>
      <p:pic>
        <p:nvPicPr>
          <p:cNvPr id="8" name="Picture 7">
            <a:extLst>
              <a:ext uri="{FF2B5EF4-FFF2-40B4-BE49-F238E27FC236}">
                <a16:creationId xmlns:a16="http://schemas.microsoft.com/office/drawing/2014/main" id="{1233537D-4505-C0D8-4C98-34D46052585D}"/>
              </a:ext>
            </a:extLst>
          </p:cNvPr>
          <p:cNvPicPr>
            <a:picLocks noChangeAspect="1"/>
          </p:cNvPicPr>
          <p:nvPr/>
        </p:nvPicPr>
        <p:blipFill rotWithShape="1">
          <a:blip r:embed="rId2"/>
          <a:srcRect l="27194" t="5777" r="55006" b="63007"/>
          <a:stretch/>
        </p:blipFill>
        <p:spPr>
          <a:xfrm>
            <a:off x="457199" y="5338762"/>
            <a:ext cx="1219201" cy="609601"/>
          </a:xfrm>
          <a:prstGeom prst="rect">
            <a:avLst/>
          </a:prstGeom>
        </p:spPr>
      </p:pic>
      <p:pic>
        <p:nvPicPr>
          <p:cNvPr id="9" name="Picture 8">
            <a:extLst>
              <a:ext uri="{FF2B5EF4-FFF2-40B4-BE49-F238E27FC236}">
                <a16:creationId xmlns:a16="http://schemas.microsoft.com/office/drawing/2014/main" id="{656F0B56-27C0-2EE6-0D73-439F45F24736}"/>
              </a:ext>
            </a:extLst>
          </p:cNvPr>
          <p:cNvPicPr>
            <a:picLocks noChangeAspect="1"/>
          </p:cNvPicPr>
          <p:nvPr/>
        </p:nvPicPr>
        <p:blipFill rotWithShape="1">
          <a:blip r:embed="rId2"/>
          <a:srcRect l="53337" t="18135" r="41100" b="68209"/>
          <a:stretch/>
        </p:blipFill>
        <p:spPr>
          <a:xfrm>
            <a:off x="1642991" y="5547543"/>
            <a:ext cx="381001" cy="266701"/>
          </a:xfrm>
          <a:prstGeom prst="rect">
            <a:avLst/>
          </a:prstGeom>
        </p:spPr>
      </p:pic>
      <p:pic>
        <p:nvPicPr>
          <p:cNvPr id="11" name="Picture 10">
            <a:extLst>
              <a:ext uri="{FF2B5EF4-FFF2-40B4-BE49-F238E27FC236}">
                <a16:creationId xmlns:a16="http://schemas.microsoft.com/office/drawing/2014/main" id="{0C9F02C4-20C9-AA34-F384-BF02D42FBA0B}"/>
              </a:ext>
            </a:extLst>
          </p:cNvPr>
          <p:cNvPicPr>
            <a:picLocks noChangeAspect="1"/>
          </p:cNvPicPr>
          <p:nvPr/>
        </p:nvPicPr>
        <p:blipFill>
          <a:blip r:embed="rId4"/>
          <a:stretch>
            <a:fillRect/>
          </a:stretch>
        </p:blipFill>
        <p:spPr>
          <a:xfrm>
            <a:off x="7795489" y="5140796"/>
            <a:ext cx="3534268" cy="1152686"/>
          </a:xfrm>
          <a:prstGeom prst="rect">
            <a:avLst/>
          </a:prstGeom>
        </p:spPr>
      </p:pic>
      <p:pic>
        <p:nvPicPr>
          <p:cNvPr id="12" name="Picture 11">
            <a:extLst>
              <a:ext uri="{FF2B5EF4-FFF2-40B4-BE49-F238E27FC236}">
                <a16:creationId xmlns:a16="http://schemas.microsoft.com/office/drawing/2014/main" id="{E9EF4E93-268E-74EF-8A88-033D4FDE3C3F}"/>
              </a:ext>
            </a:extLst>
          </p:cNvPr>
          <p:cNvPicPr>
            <a:picLocks noChangeAspect="1"/>
          </p:cNvPicPr>
          <p:nvPr/>
        </p:nvPicPr>
        <p:blipFill rotWithShape="1">
          <a:blip r:embed="rId2"/>
          <a:srcRect l="53337" t="18135" r="41100" b="68209"/>
          <a:stretch/>
        </p:blipFill>
        <p:spPr>
          <a:xfrm>
            <a:off x="7338287" y="5551292"/>
            <a:ext cx="381001" cy="266701"/>
          </a:xfrm>
          <a:prstGeom prst="rect">
            <a:avLst/>
          </a:prstGeom>
        </p:spPr>
      </p:pic>
      <p:sp>
        <p:nvSpPr>
          <p:cNvPr id="13" name="TextBox 12">
            <a:extLst>
              <a:ext uri="{FF2B5EF4-FFF2-40B4-BE49-F238E27FC236}">
                <a16:creationId xmlns:a16="http://schemas.microsoft.com/office/drawing/2014/main" id="{7620F6F5-14DA-1840-32C7-D05B5B413C34}"/>
              </a:ext>
            </a:extLst>
          </p:cNvPr>
          <p:cNvSpPr txBox="1"/>
          <p:nvPr/>
        </p:nvSpPr>
        <p:spPr>
          <a:xfrm>
            <a:off x="6384923" y="5425185"/>
            <a:ext cx="877163" cy="430887"/>
          </a:xfrm>
          <a:prstGeom prst="rect">
            <a:avLst/>
          </a:prstGeom>
          <a:noFill/>
        </p:spPr>
        <p:txBody>
          <a:bodyPr wrap="none" rtlCol="0">
            <a:spAutoFit/>
          </a:bodyPr>
          <a:lstStyle/>
          <a:p>
            <a:r>
              <a:rPr lang="en-GB" sz="2200" dirty="0">
                <a:latin typeface="Cambria Math" panose="02040503050406030204" pitchFamily="18" charset="0"/>
                <a:ea typeface="Cambria Math" panose="02040503050406030204" pitchFamily="18" charset="0"/>
              </a:rPr>
              <a:t>MSPE</a:t>
            </a:r>
          </a:p>
        </p:txBody>
      </p:sp>
      <p:sp>
        <p:nvSpPr>
          <p:cNvPr id="14" name="Rectangle: Rounded Corners 13">
            <a:extLst>
              <a:ext uri="{FF2B5EF4-FFF2-40B4-BE49-F238E27FC236}">
                <a16:creationId xmlns:a16="http://schemas.microsoft.com/office/drawing/2014/main" id="{574FA4D8-97DB-A302-4720-70C6F2E6E191}"/>
              </a:ext>
            </a:extLst>
          </p:cNvPr>
          <p:cNvSpPr/>
          <p:nvPr/>
        </p:nvSpPr>
        <p:spPr>
          <a:xfrm>
            <a:off x="2336800" y="2249714"/>
            <a:ext cx="7750629" cy="2303231"/>
          </a:xfrm>
          <a:prstGeom prst="round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642457AC-70D0-4EAD-EC30-26D6EC193104}"/>
              </a:ext>
            </a:extLst>
          </p:cNvPr>
          <p:cNvSpPr/>
          <p:nvPr/>
        </p:nvSpPr>
        <p:spPr>
          <a:xfrm>
            <a:off x="341744" y="5140796"/>
            <a:ext cx="3990111" cy="1152686"/>
          </a:xfrm>
          <a:prstGeom prst="round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D651BA05-1D2F-7F09-04E9-BA78797C04D7}"/>
              </a:ext>
            </a:extLst>
          </p:cNvPr>
          <p:cNvSpPr/>
          <p:nvPr/>
        </p:nvSpPr>
        <p:spPr>
          <a:xfrm>
            <a:off x="6280258" y="5140796"/>
            <a:ext cx="5197477" cy="1196522"/>
          </a:xfrm>
          <a:prstGeom prst="round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699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2783BE-90D8-FF00-05A0-1BC4E87EDB5A}"/>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9007C9C-DB8B-F6B9-42E8-3E5348362785}"/>
              </a:ext>
            </a:extLst>
          </p:cNvPr>
          <p:cNvSpPr/>
          <p:nvPr/>
        </p:nvSpPr>
        <p:spPr>
          <a:xfrm>
            <a:off x="0" y="0"/>
            <a:ext cx="2982686" cy="100917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Appendix</a:t>
            </a:r>
            <a:endParaRPr lang="en-GB" sz="4000" dirty="0">
              <a:solidFill>
                <a:schemeClr val="bg1"/>
              </a:solidFill>
              <a:latin typeface="+mj-lt"/>
            </a:endParaRPr>
          </a:p>
        </p:txBody>
      </p:sp>
      <p:sp>
        <p:nvSpPr>
          <p:cNvPr id="4" name="Content Placeholder 3">
            <a:extLst>
              <a:ext uri="{FF2B5EF4-FFF2-40B4-BE49-F238E27FC236}">
                <a16:creationId xmlns:a16="http://schemas.microsoft.com/office/drawing/2014/main" id="{E0B65A89-9633-7A24-4839-A23A55AFAEAB}"/>
              </a:ext>
            </a:extLst>
          </p:cNvPr>
          <p:cNvSpPr>
            <a:spLocks noGrp="1"/>
          </p:cNvSpPr>
          <p:nvPr>
            <p:ph idx="1"/>
          </p:nvPr>
        </p:nvSpPr>
        <p:spPr>
          <a:xfrm>
            <a:off x="482600" y="1177925"/>
            <a:ext cx="10515600" cy="752475"/>
          </a:xfrm>
        </p:spPr>
        <p:txBody>
          <a:bodyPr>
            <a:normAutofit/>
          </a:bodyPr>
          <a:lstStyle/>
          <a:p>
            <a:pPr marL="0" indent="0">
              <a:buNone/>
            </a:pPr>
            <a:r>
              <a:rPr lang="en-GB" sz="2200" dirty="0"/>
              <a:t>Waveform of denoised heart sound with baseline wandering:</a:t>
            </a:r>
          </a:p>
        </p:txBody>
      </p:sp>
      <p:pic>
        <p:nvPicPr>
          <p:cNvPr id="5" name="Picture 4">
            <a:extLst>
              <a:ext uri="{FF2B5EF4-FFF2-40B4-BE49-F238E27FC236}">
                <a16:creationId xmlns:a16="http://schemas.microsoft.com/office/drawing/2014/main" id="{71C25ED9-E6BF-9F46-CE2A-C0248B732C89}"/>
              </a:ext>
            </a:extLst>
          </p:cNvPr>
          <p:cNvPicPr>
            <a:picLocks noChangeAspect="1"/>
          </p:cNvPicPr>
          <p:nvPr/>
        </p:nvPicPr>
        <p:blipFill>
          <a:blip r:embed="rId2"/>
          <a:stretch>
            <a:fillRect/>
          </a:stretch>
        </p:blipFill>
        <p:spPr>
          <a:xfrm>
            <a:off x="3663324" y="1554162"/>
            <a:ext cx="4865352" cy="5149559"/>
          </a:xfrm>
          <a:prstGeom prst="rect">
            <a:avLst/>
          </a:prstGeom>
        </p:spPr>
      </p:pic>
    </p:spTree>
    <p:extLst>
      <p:ext uri="{BB962C8B-B14F-4D97-AF65-F5344CB8AC3E}">
        <p14:creationId xmlns:p14="http://schemas.microsoft.com/office/powerpoint/2010/main" val="4032538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2783BE-90D8-FF00-05A0-1BC4E87EDB5A}"/>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9007C9C-DB8B-F6B9-42E8-3E5348362785}"/>
              </a:ext>
            </a:extLst>
          </p:cNvPr>
          <p:cNvSpPr/>
          <p:nvPr/>
        </p:nvSpPr>
        <p:spPr>
          <a:xfrm>
            <a:off x="0" y="0"/>
            <a:ext cx="2982686" cy="100917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Appendix</a:t>
            </a:r>
            <a:endParaRPr lang="en-GB" sz="4000" dirty="0">
              <a:solidFill>
                <a:schemeClr val="bg1"/>
              </a:solidFill>
              <a:latin typeface="+mj-lt"/>
            </a:endParaRPr>
          </a:p>
        </p:txBody>
      </p:sp>
      <p:sp>
        <p:nvSpPr>
          <p:cNvPr id="4" name="Content Placeholder 3">
            <a:extLst>
              <a:ext uri="{FF2B5EF4-FFF2-40B4-BE49-F238E27FC236}">
                <a16:creationId xmlns:a16="http://schemas.microsoft.com/office/drawing/2014/main" id="{E0B65A89-9633-7A24-4839-A23A55AFAEAB}"/>
              </a:ext>
            </a:extLst>
          </p:cNvPr>
          <p:cNvSpPr>
            <a:spLocks noGrp="1"/>
          </p:cNvSpPr>
          <p:nvPr>
            <p:ph idx="1"/>
          </p:nvPr>
        </p:nvSpPr>
        <p:spPr>
          <a:xfrm>
            <a:off x="482600" y="1177925"/>
            <a:ext cx="10515600" cy="752475"/>
          </a:xfrm>
        </p:spPr>
        <p:txBody>
          <a:bodyPr>
            <a:normAutofit/>
          </a:bodyPr>
          <a:lstStyle/>
          <a:p>
            <a:pPr marL="0" indent="0">
              <a:buNone/>
            </a:pPr>
            <a:r>
              <a:rPr lang="en-GB" sz="2200" dirty="0"/>
              <a:t>Summary of tuned parameters:</a:t>
            </a:r>
          </a:p>
        </p:txBody>
      </p:sp>
      <p:pic>
        <p:nvPicPr>
          <p:cNvPr id="9" name="Picture 8">
            <a:extLst>
              <a:ext uri="{FF2B5EF4-FFF2-40B4-BE49-F238E27FC236}">
                <a16:creationId xmlns:a16="http://schemas.microsoft.com/office/drawing/2014/main" id="{DC4AAE97-8BC7-B901-4B6F-01341CCDF206}"/>
              </a:ext>
            </a:extLst>
          </p:cNvPr>
          <p:cNvPicPr>
            <a:picLocks noChangeAspect="1"/>
          </p:cNvPicPr>
          <p:nvPr/>
        </p:nvPicPr>
        <p:blipFill>
          <a:blip r:embed="rId2"/>
          <a:stretch>
            <a:fillRect/>
          </a:stretch>
        </p:blipFill>
        <p:spPr>
          <a:xfrm>
            <a:off x="1189940" y="2138182"/>
            <a:ext cx="9812119" cy="2581635"/>
          </a:xfrm>
          <a:prstGeom prst="rect">
            <a:avLst/>
          </a:prstGeom>
        </p:spPr>
      </p:pic>
    </p:spTree>
    <p:extLst>
      <p:ext uri="{BB962C8B-B14F-4D97-AF65-F5344CB8AC3E}">
        <p14:creationId xmlns:p14="http://schemas.microsoft.com/office/powerpoint/2010/main" val="1508319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6084D7-B3AD-FCFC-43A5-7683EB07A5E1}"/>
              </a:ext>
            </a:extLst>
          </p:cNvPr>
          <p:cNvPicPr>
            <a:picLocks noChangeAspect="1"/>
          </p:cNvPicPr>
          <p:nvPr/>
        </p:nvPicPr>
        <p:blipFill>
          <a:blip r:embed="rId4"/>
          <a:stretch>
            <a:fillRect/>
          </a:stretch>
        </p:blipFill>
        <p:spPr>
          <a:xfrm>
            <a:off x="2530539" y="2049102"/>
            <a:ext cx="6877882" cy="2955512"/>
          </a:xfrm>
          <a:prstGeom prst="rect">
            <a:avLst/>
          </a:prstGeom>
        </p:spPr>
      </p:pic>
      <p:sp>
        <p:nvSpPr>
          <p:cNvPr id="3" name="Content Placeholder 2">
            <a:extLst>
              <a:ext uri="{FF2B5EF4-FFF2-40B4-BE49-F238E27FC236}">
                <a16:creationId xmlns:a16="http://schemas.microsoft.com/office/drawing/2014/main" id="{8C0E8C2D-C246-29B1-25A4-85D2D941B5D4}"/>
              </a:ext>
            </a:extLst>
          </p:cNvPr>
          <p:cNvSpPr>
            <a:spLocks noGrp="1"/>
          </p:cNvSpPr>
          <p:nvPr>
            <p:ph idx="1"/>
          </p:nvPr>
        </p:nvSpPr>
        <p:spPr>
          <a:xfrm>
            <a:off x="711680" y="1297941"/>
            <a:ext cx="10957646" cy="760098"/>
          </a:xfrm>
        </p:spPr>
        <p:txBody>
          <a:bodyPr>
            <a:normAutofit fontScale="92500"/>
          </a:bodyPr>
          <a:lstStyle/>
          <a:p>
            <a:pPr algn="just"/>
            <a:r>
              <a:rPr lang="en-GB" sz="2400" b="1" dirty="0">
                <a:highlight>
                  <a:srgbClr val="F2AA84"/>
                </a:highlight>
              </a:rPr>
              <a:t>PCG</a:t>
            </a:r>
            <a:r>
              <a:rPr lang="en-GB" sz="2400" dirty="0"/>
              <a:t>: plot of the recording of the sound and murmurs produced by the mechanical activity of the heart. Recordings are achieved using </a:t>
            </a:r>
            <a:r>
              <a:rPr lang="en-GB" sz="2400" b="1" dirty="0"/>
              <a:t>microphone</a:t>
            </a:r>
            <a:r>
              <a:rPr lang="en-GB" sz="2400" dirty="0"/>
              <a:t> </a:t>
            </a:r>
            <a:r>
              <a:rPr lang="en-GB" sz="2400" b="1" dirty="0"/>
              <a:t>sensors</a:t>
            </a:r>
            <a:r>
              <a:rPr lang="en-GB" sz="2400" dirty="0"/>
              <a:t>. </a:t>
            </a:r>
          </a:p>
          <a:p>
            <a:endParaRPr lang="en-GB" sz="2400" dirty="0"/>
          </a:p>
          <a:p>
            <a:endParaRPr lang="en-GB" sz="2400" dirty="0"/>
          </a:p>
        </p:txBody>
      </p:sp>
      <p:sp>
        <p:nvSpPr>
          <p:cNvPr id="6" name="Rectangle 5">
            <a:extLst>
              <a:ext uri="{FF2B5EF4-FFF2-40B4-BE49-F238E27FC236}">
                <a16:creationId xmlns:a16="http://schemas.microsoft.com/office/drawing/2014/main" id="{1F75AAA0-EFED-4AE5-48F4-9EF1D089BE1B}"/>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A3770024-BE56-1006-4911-A088FFB07607}"/>
              </a:ext>
            </a:extLst>
          </p:cNvPr>
          <p:cNvSpPr txBox="1"/>
          <p:nvPr/>
        </p:nvSpPr>
        <p:spPr>
          <a:xfrm>
            <a:off x="3533978" y="4537414"/>
            <a:ext cx="993798" cy="400110"/>
          </a:xfrm>
          <a:prstGeom prst="rect">
            <a:avLst/>
          </a:prstGeom>
          <a:noFill/>
        </p:spPr>
        <p:txBody>
          <a:bodyPr wrap="none" rtlCol="0">
            <a:spAutoFit/>
          </a:bodyPr>
          <a:lstStyle/>
          <a:p>
            <a:r>
              <a:rPr lang="en-GB" sz="2000" dirty="0"/>
              <a:t>Systole</a:t>
            </a:r>
          </a:p>
        </p:txBody>
      </p:sp>
      <p:cxnSp>
        <p:nvCxnSpPr>
          <p:cNvPr id="10" name="Straight Arrow Connector 9">
            <a:extLst>
              <a:ext uri="{FF2B5EF4-FFF2-40B4-BE49-F238E27FC236}">
                <a16:creationId xmlns:a16="http://schemas.microsoft.com/office/drawing/2014/main" id="{9A6E2340-9231-0EBE-2097-A9666D8B8614}"/>
              </a:ext>
            </a:extLst>
          </p:cNvPr>
          <p:cNvCxnSpPr>
            <a:stCxn id="2" idx="0"/>
          </p:cNvCxnSpPr>
          <p:nvPr/>
        </p:nvCxnSpPr>
        <p:spPr>
          <a:xfrm flipV="1">
            <a:off x="4030877" y="4164058"/>
            <a:ext cx="392832" cy="373356"/>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45525A6-21D5-0457-15E0-6B88C986CD66}"/>
              </a:ext>
            </a:extLst>
          </p:cNvPr>
          <p:cNvSpPr txBox="1"/>
          <p:nvPr/>
        </p:nvSpPr>
        <p:spPr>
          <a:xfrm>
            <a:off x="4527776" y="4537414"/>
            <a:ext cx="1106841" cy="400110"/>
          </a:xfrm>
          <a:prstGeom prst="rect">
            <a:avLst/>
          </a:prstGeom>
          <a:noFill/>
        </p:spPr>
        <p:txBody>
          <a:bodyPr wrap="none" rtlCol="0">
            <a:spAutoFit/>
          </a:bodyPr>
          <a:lstStyle/>
          <a:p>
            <a:r>
              <a:rPr lang="en-GB" sz="2000" dirty="0"/>
              <a:t>Diastole</a:t>
            </a:r>
          </a:p>
        </p:txBody>
      </p:sp>
      <p:cxnSp>
        <p:nvCxnSpPr>
          <p:cNvPr id="12" name="Straight Arrow Connector 11">
            <a:extLst>
              <a:ext uri="{FF2B5EF4-FFF2-40B4-BE49-F238E27FC236}">
                <a16:creationId xmlns:a16="http://schemas.microsoft.com/office/drawing/2014/main" id="{FB138055-533E-DA7D-563C-06151D5AD810}"/>
              </a:ext>
            </a:extLst>
          </p:cNvPr>
          <p:cNvCxnSpPr/>
          <p:nvPr/>
        </p:nvCxnSpPr>
        <p:spPr>
          <a:xfrm flipV="1">
            <a:off x="5094178" y="4164058"/>
            <a:ext cx="392832" cy="373356"/>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3" name="Rectangle: Rounded Corners 12">
            <a:extLst>
              <a:ext uri="{FF2B5EF4-FFF2-40B4-BE49-F238E27FC236}">
                <a16:creationId xmlns:a16="http://schemas.microsoft.com/office/drawing/2014/main" id="{B1623998-3404-EE99-48D2-AB1FC905E828}"/>
              </a:ext>
            </a:extLst>
          </p:cNvPr>
          <p:cNvSpPr/>
          <p:nvPr/>
        </p:nvSpPr>
        <p:spPr>
          <a:xfrm>
            <a:off x="257073" y="2806189"/>
            <a:ext cx="2156838" cy="1743618"/>
          </a:xfrm>
          <a:prstGeom prst="roundRect">
            <a:avLst/>
          </a:prstGeom>
          <a:no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highlight>
                  <a:srgbClr val="F2AA84"/>
                </a:highlight>
              </a:rPr>
              <a:t>Fundamental heart sounds (FHS)</a:t>
            </a:r>
            <a:r>
              <a:rPr lang="en-GB" dirty="0">
                <a:solidFill>
                  <a:schemeClr val="tx1"/>
                </a:solidFill>
              </a:rPr>
              <a:t>: S1 and S2 produced by closure of cardiac valves</a:t>
            </a:r>
          </a:p>
        </p:txBody>
      </p:sp>
      <p:sp>
        <p:nvSpPr>
          <p:cNvPr id="19" name="Rectangle 18">
            <a:extLst>
              <a:ext uri="{FF2B5EF4-FFF2-40B4-BE49-F238E27FC236}">
                <a16:creationId xmlns:a16="http://schemas.microsoft.com/office/drawing/2014/main" id="{795932ED-EE4D-523F-1D75-553AE5DA39EC}"/>
              </a:ext>
            </a:extLst>
          </p:cNvPr>
          <p:cNvSpPr/>
          <p:nvPr/>
        </p:nvSpPr>
        <p:spPr>
          <a:xfrm>
            <a:off x="-1" y="0"/>
            <a:ext cx="9133115" cy="100917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Selected Method: Phonocardiography</a:t>
            </a:r>
            <a:endParaRPr lang="en-GB" sz="4000" dirty="0">
              <a:solidFill>
                <a:schemeClr val="bg1"/>
              </a:solidFill>
              <a:latin typeface="+mj-lt"/>
            </a:endParaRPr>
          </a:p>
        </p:txBody>
      </p:sp>
      <p:sp>
        <p:nvSpPr>
          <p:cNvPr id="7" name="TextBox 6">
            <a:extLst>
              <a:ext uri="{FF2B5EF4-FFF2-40B4-BE49-F238E27FC236}">
                <a16:creationId xmlns:a16="http://schemas.microsoft.com/office/drawing/2014/main" id="{81B1ACA6-455A-F081-B628-CA283F1E86AC}"/>
              </a:ext>
            </a:extLst>
          </p:cNvPr>
          <p:cNvSpPr txBox="1"/>
          <p:nvPr/>
        </p:nvSpPr>
        <p:spPr>
          <a:xfrm>
            <a:off x="405920" y="5126577"/>
            <a:ext cx="11263406" cy="1354217"/>
          </a:xfrm>
          <a:prstGeom prst="rect">
            <a:avLst/>
          </a:prstGeom>
          <a:noFill/>
        </p:spPr>
        <p:txBody>
          <a:bodyPr wrap="square" rtlCol="0">
            <a:spAutoFit/>
          </a:bodyPr>
          <a:lstStyle/>
          <a:p>
            <a:pPr algn="just"/>
            <a:r>
              <a:rPr lang="en-GB" sz="2200" dirty="0"/>
              <a:t> </a:t>
            </a:r>
            <a:r>
              <a:rPr lang="en-GB" sz="2000" dirty="0"/>
              <a:t>Note:</a:t>
            </a:r>
          </a:p>
          <a:p>
            <a:pPr marL="342900" indent="-342900" algn="just">
              <a:buFont typeface="Arial" panose="020B0604020202020204" pitchFamily="34" charset="0"/>
              <a:buChar char="•"/>
            </a:pPr>
            <a:r>
              <a:rPr lang="en-GB" sz="2000" dirty="0"/>
              <a:t>PCG is sensitive to </a:t>
            </a:r>
            <a:r>
              <a:rPr lang="en-GB" sz="2000" b="1" dirty="0"/>
              <a:t>noise</a:t>
            </a:r>
            <a:r>
              <a:rPr lang="en-GB" sz="2000" dirty="0"/>
              <a:t> </a:t>
            </a:r>
            <a:r>
              <a:rPr lang="en-GB" sz="2000" dirty="0">
                <a:sym typeface="Wingdings" panose="05000000000000000000" pitchFamily="2" charset="2"/>
              </a:rPr>
              <a:t> requires specifically-designed wearable for signal acquisition and signal processing for the denoising of noisy heart sounds. </a:t>
            </a:r>
          </a:p>
          <a:p>
            <a:pPr marL="342900" indent="-342900" algn="just">
              <a:buFont typeface="Arial" panose="020B0604020202020204" pitchFamily="34" charset="0"/>
              <a:buChar char="•"/>
            </a:pPr>
            <a:r>
              <a:rPr lang="en-GB" sz="2000" dirty="0"/>
              <a:t>Lack of research focused on </a:t>
            </a:r>
            <a:r>
              <a:rPr lang="en-GB" sz="2000" b="1" dirty="0"/>
              <a:t>multi-sensor</a:t>
            </a:r>
            <a:r>
              <a:rPr lang="en-GB" sz="2000" dirty="0"/>
              <a:t>-based denoising algorithms </a:t>
            </a:r>
            <a:r>
              <a:rPr lang="en-GB" sz="2000" dirty="0">
                <a:sym typeface="Wingdings" panose="05000000000000000000" pitchFamily="2" charset="2"/>
              </a:rPr>
              <a:t> address this gap</a:t>
            </a:r>
            <a:endParaRPr lang="en-GB" sz="2000" dirty="0"/>
          </a:p>
        </p:txBody>
      </p:sp>
      <p:sp>
        <p:nvSpPr>
          <p:cNvPr id="9" name="Rectangle: Rounded Corners 8">
            <a:extLst>
              <a:ext uri="{FF2B5EF4-FFF2-40B4-BE49-F238E27FC236}">
                <a16:creationId xmlns:a16="http://schemas.microsoft.com/office/drawing/2014/main" id="{4827E658-58E2-CFCC-B602-A8D932D10A2E}"/>
              </a:ext>
            </a:extLst>
          </p:cNvPr>
          <p:cNvSpPr/>
          <p:nvPr/>
        </p:nvSpPr>
        <p:spPr>
          <a:xfrm>
            <a:off x="405920" y="5137752"/>
            <a:ext cx="11380160" cy="1354217"/>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97C6AB30-B0B8-F559-1177-4B61F5762386}"/>
              </a:ext>
            </a:extLst>
          </p:cNvPr>
          <p:cNvSpPr txBox="1"/>
          <p:nvPr/>
        </p:nvSpPr>
        <p:spPr>
          <a:xfrm>
            <a:off x="11369391" y="214654"/>
            <a:ext cx="633507"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GB" dirty="0"/>
              <a:t>2/19</a:t>
            </a:r>
          </a:p>
        </p:txBody>
      </p:sp>
    </p:spTree>
    <p:custDataLst>
      <p:tags r:id="rId1"/>
    </p:custDataLst>
    <p:extLst>
      <p:ext uri="{BB962C8B-B14F-4D97-AF65-F5344CB8AC3E}">
        <p14:creationId xmlns:p14="http://schemas.microsoft.com/office/powerpoint/2010/main" val="4276700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2783BE-90D8-FF00-05A0-1BC4E87EDB5A}"/>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9007C9C-DB8B-F6B9-42E8-3E5348362785}"/>
              </a:ext>
            </a:extLst>
          </p:cNvPr>
          <p:cNvSpPr/>
          <p:nvPr/>
        </p:nvSpPr>
        <p:spPr>
          <a:xfrm>
            <a:off x="0" y="0"/>
            <a:ext cx="2982686" cy="100917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Appendix</a:t>
            </a:r>
            <a:endParaRPr lang="en-GB" sz="4000" dirty="0">
              <a:solidFill>
                <a:schemeClr val="bg1"/>
              </a:solidFill>
              <a:latin typeface="+mj-lt"/>
            </a:endParaRPr>
          </a:p>
        </p:txBody>
      </p:sp>
      <p:sp>
        <p:nvSpPr>
          <p:cNvPr id="4" name="Content Placeholder 3">
            <a:extLst>
              <a:ext uri="{FF2B5EF4-FFF2-40B4-BE49-F238E27FC236}">
                <a16:creationId xmlns:a16="http://schemas.microsoft.com/office/drawing/2014/main" id="{E0B65A89-9633-7A24-4839-A23A55AFAEAB}"/>
              </a:ext>
            </a:extLst>
          </p:cNvPr>
          <p:cNvSpPr>
            <a:spLocks noGrp="1"/>
          </p:cNvSpPr>
          <p:nvPr>
            <p:ph idx="1"/>
          </p:nvPr>
        </p:nvSpPr>
        <p:spPr>
          <a:xfrm>
            <a:off x="482600" y="1177925"/>
            <a:ext cx="10515600" cy="752475"/>
          </a:xfrm>
        </p:spPr>
        <p:txBody>
          <a:bodyPr>
            <a:normAutofit/>
          </a:bodyPr>
          <a:lstStyle/>
          <a:p>
            <a:pPr marL="0" indent="0">
              <a:buNone/>
            </a:pPr>
            <a:r>
              <a:rPr lang="en-GB" sz="2200" dirty="0"/>
              <a:t>Parameter tuning for DWT:</a:t>
            </a:r>
          </a:p>
        </p:txBody>
      </p:sp>
      <p:pic>
        <p:nvPicPr>
          <p:cNvPr id="7" name="Picture 6">
            <a:extLst>
              <a:ext uri="{FF2B5EF4-FFF2-40B4-BE49-F238E27FC236}">
                <a16:creationId xmlns:a16="http://schemas.microsoft.com/office/drawing/2014/main" id="{D0DCACE4-5B5F-E64C-0C25-1D533FFDCDC4}"/>
              </a:ext>
            </a:extLst>
          </p:cNvPr>
          <p:cNvPicPr>
            <a:picLocks noChangeAspect="1"/>
          </p:cNvPicPr>
          <p:nvPr/>
        </p:nvPicPr>
        <p:blipFill>
          <a:blip r:embed="rId2"/>
          <a:stretch>
            <a:fillRect/>
          </a:stretch>
        </p:blipFill>
        <p:spPr>
          <a:xfrm>
            <a:off x="1853046" y="1660891"/>
            <a:ext cx="8485908" cy="4842374"/>
          </a:xfrm>
          <a:prstGeom prst="rect">
            <a:avLst/>
          </a:prstGeom>
        </p:spPr>
      </p:pic>
    </p:spTree>
    <p:extLst>
      <p:ext uri="{BB962C8B-B14F-4D97-AF65-F5344CB8AC3E}">
        <p14:creationId xmlns:p14="http://schemas.microsoft.com/office/powerpoint/2010/main" val="2705644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2783BE-90D8-FF00-05A0-1BC4E87EDB5A}"/>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9007C9C-DB8B-F6B9-42E8-3E5348362785}"/>
              </a:ext>
            </a:extLst>
          </p:cNvPr>
          <p:cNvSpPr/>
          <p:nvPr/>
        </p:nvSpPr>
        <p:spPr>
          <a:xfrm>
            <a:off x="0" y="0"/>
            <a:ext cx="2982686" cy="100917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Appendix</a:t>
            </a:r>
            <a:endParaRPr lang="en-GB" sz="4000" dirty="0">
              <a:solidFill>
                <a:schemeClr val="bg1"/>
              </a:solidFill>
              <a:latin typeface="+mj-lt"/>
            </a:endParaRPr>
          </a:p>
        </p:txBody>
      </p:sp>
      <p:sp>
        <p:nvSpPr>
          <p:cNvPr id="4" name="Content Placeholder 3">
            <a:extLst>
              <a:ext uri="{FF2B5EF4-FFF2-40B4-BE49-F238E27FC236}">
                <a16:creationId xmlns:a16="http://schemas.microsoft.com/office/drawing/2014/main" id="{E0B65A89-9633-7A24-4839-A23A55AFAEAB}"/>
              </a:ext>
            </a:extLst>
          </p:cNvPr>
          <p:cNvSpPr>
            <a:spLocks noGrp="1"/>
          </p:cNvSpPr>
          <p:nvPr>
            <p:ph idx="1"/>
          </p:nvPr>
        </p:nvSpPr>
        <p:spPr>
          <a:xfrm>
            <a:off x="482600" y="1177925"/>
            <a:ext cx="10515600" cy="752475"/>
          </a:xfrm>
        </p:spPr>
        <p:txBody>
          <a:bodyPr>
            <a:normAutofit/>
          </a:bodyPr>
          <a:lstStyle/>
          <a:p>
            <a:pPr marL="0" indent="0">
              <a:buNone/>
            </a:pPr>
            <a:r>
              <a:rPr lang="en-GB" sz="2200" dirty="0"/>
              <a:t>Parameter tuning for ANC:</a:t>
            </a:r>
          </a:p>
        </p:txBody>
      </p:sp>
      <p:pic>
        <p:nvPicPr>
          <p:cNvPr id="5" name="Picture 4">
            <a:extLst>
              <a:ext uri="{FF2B5EF4-FFF2-40B4-BE49-F238E27FC236}">
                <a16:creationId xmlns:a16="http://schemas.microsoft.com/office/drawing/2014/main" id="{27EFB0C6-CB20-3805-173D-47A555E3899D}"/>
              </a:ext>
            </a:extLst>
          </p:cNvPr>
          <p:cNvPicPr>
            <a:picLocks noChangeAspect="1"/>
          </p:cNvPicPr>
          <p:nvPr/>
        </p:nvPicPr>
        <p:blipFill>
          <a:blip r:embed="rId2"/>
          <a:stretch>
            <a:fillRect/>
          </a:stretch>
        </p:blipFill>
        <p:spPr>
          <a:xfrm>
            <a:off x="4201648" y="504587"/>
            <a:ext cx="6658904" cy="6001588"/>
          </a:xfrm>
          <a:prstGeom prst="rect">
            <a:avLst/>
          </a:prstGeom>
        </p:spPr>
      </p:pic>
    </p:spTree>
    <p:extLst>
      <p:ext uri="{BB962C8B-B14F-4D97-AF65-F5344CB8AC3E}">
        <p14:creationId xmlns:p14="http://schemas.microsoft.com/office/powerpoint/2010/main" val="3682873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2783BE-90D8-FF00-05A0-1BC4E87EDB5A}"/>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9007C9C-DB8B-F6B9-42E8-3E5348362785}"/>
              </a:ext>
            </a:extLst>
          </p:cNvPr>
          <p:cNvSpPr/>
          <p:nvPr/>
        </p:nvSpPr>
        <p:spPr>
          <a:xfrm>
            <a:off x="0" y="0"/>
            <a:ext cx="2982686" cy="100917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Appendix</a:t>
            </a:r>
            <a:endParaRPr lang="en-GB" sz="4000" dirty="0">
              <a:solidFill>
                <a:schemeClr val="bg1"/>
              </a:solidFill>
              <a:latin typeface="+mj-lt"/>
            </a:endParaRPr>
          </a:p>
        </p:txBody>
      </p:sp>
      <p:pic>
        <p:nvPicPr>
          <p:cNvPr id="4" name="Picture 3">
            <a:extLst>
              <a:ext uri="{FF2B5EF4-FFF2-40B4-BE49-F238E27FC236}">
                <a16:creationId xmlns:a16="http://schemas.microsoft.com/office/drawing/2014/main" id="{66582EB1-723C-BC0D-D2AC-7D88BF759EEA}"/>
              </a:ext>
            </a:extLst>
          </p:cNvPr>
          <p:cNvPicPr>
            <a:picLocks noChangeAspect="1"/>
          </p:cNvPicPr>
          <p:nvPr/>
        </p:nvPicPr>
        <p:blipFill>
          <a:blip r:embed="rId2"/>
          <a:stretch>
            <a:fillRect/>
          </a:stretch>
        </p:blipFill>
        <p:spPr>
          <a:xfrm>
            <a:off x="3543605" y="152833"/>
            <a:ext cx="8592749" cy="6639852"/>
          </a:xfrm>
          <a:prstGeom prst="rect">
            <a:avLst/>
          </a:prstGeom>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F99492E9-32E7-F799-6008-99113FE875E9}"/>
                  </a:ext>
                </a:extLst>
              </p:cNvPr>
              <p:cNvSpPr>
                <a:spLocks noGrp="1"/>
              </p:cNvSpPr>
              <p:nvPr>
                <p:ph idx="1"/>
              </p:nvPr>
            </p:nvSpPr>
            <p:spPr>
              <a:xfrm>
                <a:off x="111291" y="1465081"/>
                <a:ext cx="3432314" cy="2268719"/>
              </a:xfrm>
            </p:spPr>
            <p:txBody>
              <a:bodyPr>
                <a:noAutofit/>
              </a:bodyPr>
              <a:lstStyle/>
              <a:p>
                <a:pPr marL="0" indent="0" algn="just">
                  <a:buNone/>
                </a:pPr>
                <a:r>
                  <a:rPr lang="en-GB" sz="2200" dirty="0"/>
                  <a:t>Emphasises the medium-amplitude signal and attenuates the low-amplitude signal. </a:t>
                </a:r>
              </a:p>
              <a:p>
                <a:pPr marL="0" indent="0" algn="just">
                  <a:buNone/>
                </a:pPr>
                <a:endParaRPr lang="en-GB" sz="2200" dirty="0"/>
              </a:p>
              <a:p>
                <a:pPr marL="0" indent="0" algn="just">
                  <a:buNone/>
                </a:pPr>
                <a14:m>
                  <m:oMathPara xmlns:m="http://schemas.openxmlformats.org/officeDocument/2006/math">
                    <m:oMathParaPr>
                      <m:jc m:val="centerGroup"/>
                    </m:oMathParaPr>
                    <m:oMath xmlns:m="http://schemas.openxmlformats.org/officeDocument/2006/math">
                      <m:r>
                        <a:rPr lang="en-GB" sz="2200" b="0" i="1" smtClean="0">
                          <a:latin typeface="Cambria Math" panose="02040503050406030204" pitchFamily="18" charset="0"/>
                        </a:rPr>
                        <m:t>𝐸</m:t>
                      </m:r>
                      <m:r>
                        <a:rPr lang="en-GB" sz="2200" b="0" i="1" smtClean="0">
                          <a:latin typeface="Cambria Math" panose="02040503050406030204" pitchFamily="18" charset="0"/>
                        </a:rPr>
                        <m:t>=−</m:t>
                      </m:r>
                      <m:sSup>
                        <m:sSupPr>
                          <m:ctrlPr>
                            <a:rPr lang="en-GB" sz="2200" b="0" i="1" smtClean="0">
                              <a:latin typeface="Cambria Math" panose="02040503050406030204" pitchFamily="18" charset="0"/>
                            </a:rPr>
                          </m:ctrlPr>
                        </m:sSupPr>
                        <m:e>
                          <m:r>
                            <a:rPr lang="en-GB" sz="2200" b="0" i="1" smtClean="0">
                              <a:latin typeface="Cambria Math" panose="02040503050406030204" pitchFamily="18" charset="0"/>
                            </a:rPr>
                            <m:t>𝑦</m:t>
                          </m:r>
                        </m:e>
                        <m:sup>
                          <m:r>
                            <a:rPr lang="en-GB" sz="2200" b="0" i="1" smtClean="0">
                              <a:latin typeface="Cambria Math" panose="02040503050406030204" pitchFamily="18" charset="0"/>
                            </a:rPr>
                            <m:t>2</m:t>
                          </m:r>
                        </m:sup>
                      </m:sSup>
                      <m:d>
                        <m:dPr>
                          <m:ctrlPr>
                            <a:rPr lang="en-GB" sz="2200" b="0" i="1" smtClean="0">
                              <a:latin typeface="Cambria Math" panose="02040503050406030204" pitchFamily="18" charset="0"/>
                            </a:rPr>
                          </m:ctrlPr>
                        </m:dPr>
                        <m:e>
                          <m:r>
                            <a:rPr lang="en-GB" sz="2200" b="0" i="1" smtClean="0">
                              <a:latin typeface="Cambria Math" panose="02040503050406030204" pitchFamily="18" charset="0"/>
                            </a:rPr>
                            <m:t>𝑛</m:t>
                          </m:r>
                        </m:e>
                      </m:d>
                      <m:r>
                        <a:rPr lang="en-GB" sz="2200" b="0" i="1" smtClean="0">
                          <a:latin typeface="Cambria Math" panose="02040503050406030204" pitchFamily="18" charset="0"/>
                          <a:ea typeface="Cambria Math" panose="02040503050406030204" pitchFamily="18" charset="0"/>
                        </a:rPr>
                        <m:t>×</m:t>
                      </m:r>
                      <m:r>
                        <m:rPr>
                          <m:sty m:val="p"/>
                        </m:rPr>
                        <a:rPr lang="en-GB" sz="2200" b="0" i="0" smtClean="0">
                          <a:latin typeface="Cambria Math" panose="02040503050406030204" pitchFamily="18" charset="0"/>
                          <a:ea typeface="Cambria Math" panose="02040503050406030204" pitchFamily="18" charset="0"/>
                        </a:rPr>
                        <m:t>log</m:t>
                      </m:r>
                      <m:r>
                        <a:rPr lang="en-GB" sz="2200" b="0" i="1" smtClean="0">
                          <a:latin typeface="Cambria Math" panose="02040503050406030204" pitchFamily="18" charset="0"/>
                          <a:ea typeface="Cambria Math" panose="02040503050406030204" pitchFamily="18" charset="0"/>
                        </a:rPr>
                        <m:t>⁡(</m:t>
                      </m:r>
                      <m:sSup>
                        <m:sSupPr>
                          <m:ctrlPr>
                            <a:rPr lang="en-GB" sz="2200" b="0" i="1" smtClean="0">
                              <a:latin typeface="Cambria Math" panose="02040503050406030204" pitchFamily="18" charset="0"/>
                              <a:ea typeface="Cambria Math" panose="02040503050406030204" pitchFamily="18" charset="0"/>
                            </a:rPr>
                          </m:ctrlPr>
                        </m:sSupPr>
                        <m:e>
                          <m:r>
                            <a:rPr lang="en-GB" sz="2200" b="0" i="1" smtClean="0">
                              <a:latin typeface="Cambria Math" panose="02040503050406030204" pitchFamily="18" charset="0"/>
                              <a:ea typeface="Cambria Math" panose="02040503050406030204" pitchFamily="18" charset="0"/>
                            </a:rPr>
                            <m:t>𝑦</m:t>
                          </m:r>
                        </m:e>
                        <m:sup>
                          <m:r>
                            <a:rPr lang="en-GB" sz="2200" b="0" i="1" smtClean="0">
                              <a:latin typeface="Cambria Math" panose="02040503050406030204" pitchFamily="18" charset="0"/>
                              <a:ea typeface="Cambria Math" panose="02040503050406030204" pitchFamily="18" charset="0"/>
                            </a:rPr>
                            <m:t>2</m:t>
                          </m:r>
                        </m:sup>
                      </m:sSup>
                      <m:d>
                        <m:dPr>
                          <m:ctrlPr>
                            <a:rPr lang="en-GB" sz="2200" b="0" i="1" smtClean="0">
                              <a:latin typeface="Cambria Math" panose="02040503050406030204" pitchFamily="18" charset="0"/>
                              <a:ea typeface="Cambria Math" panose="02040503050406030204" pitchFamily="18" charset="0"/>
                            </a:rPr>
                          </m:ctrlPr>
                        </m:dPr>
                        <m:e>
                          <m:r>
                            <a:rPr lang="en-GB" sz="2200" b="0" i="1" smtClean="0">
                              <a:latin typeface="Cambria Math" panose="02040503050406030204" pitchFamily="18" charset="0"/>
                              <a:ea typeface="Cambria Math" panose="02040503050406030204" pitchFamily="18" charset="0"/>
                            </a:rPr>
                            <m:t>𝑛</m:t>
                          </m:r>
                        </m:e>
                      </m:d>
                      <m:r>
                        <a:rPr lang="en-GB" sz="2200" b="0" i="1" smtClean="0">
                          <a:latin typeface="Cambria Math" panose="02040503050406030204" pitchFamily="18" charset="0"/>
                          <a:ea typeface="Cambria Math" panose="02040503050406030204" pitchFamily="18" charset="0"/>
                        </a:rPr>
                        <m:t>)</m:t>
                      </m:r>
                    </m:oMath>
                  </m:oMathPara>
                </a14:m>
                <a:endParaRPr lang="en-GB" sz="2200" dirty="0"/>
              </a:p>
            </p:txBody>
          </p:sp>
        </mc:Choice>
        <mc:Fallback xmlns="">
          <p:sp>
            <p:nvSpPr>
              <p:cNvPr id="9" name="Content Placeholder 2">
                <a:extLst>
                  <a:ext uri="{FF2B5EF4-FFF2-40B4-BE49-F238E27FC236}">
                    <a16:creationId xmlns:a16="http://schemas.microsoft.com/office/drawing/2014/main" id="{F99492E9-32E7-F799-6008-99113FE875E9}"/>
                  </a:ext>
                </a:extLst>
              </p:cNvPr>
              <p:cNvSpPr>
                <a:spLocks noGrp="1" noRot="1" noChangeAspect="1" noMove="1" noResize="1" noEditPoints="1" noAdjustHandles="1" noChangeArrowheads="1" noChangeShapeType="1" noTextEdit="1"/>
              </p:cNvSpPr>
              <p:nvPr>
                <p:ph idx="1"/>
              </p:nvPr>
            </p:nvSpPr>
            <p:spPr>
              <a:xfrm>
                <a:off x="111291" y="1465081"/>
                <a:ext cx="3432314" cy="2268719"/>
              </a:xfrm>
              <a:blipFill>
                <a:blip r:embed="rId3"/>
                <a:stretch>
                  <a:fillRect l="-2309" t="-2949" r="-2309"/>
                </a:stretch>
              </a:blipFill>
            </p:spPr>
            <p:txBody>
              <a:bodyPr/>
              <a:lstStyle/>
              <a:p>
                <a:r>
                  <a:rPr lang="en-GB">
                    <a:noFill/>
                  </a:rPr>
                  <a:t> </a:t>
                </a:r>
              </a:p>
            </p:txBody>
          </p:sp>
        </mc:Fallback>
      </mc:AlternateContent>
      <p:sp>
        <p:nvSpPr>
          <p:cNvPr id="10" name="Rectangle 9">
            <a:extLst>
              <a:ext uri="{FF2B5EF4-FFF2-40B4-BE49-F238E27FC236}">
                <a16:creationId xmlns:a16="http://schemas.microsoft.com/office/drawing/2014/main" id="{461432DC-DB15-38B7-DEE8-92B748DE34E1}"/>
              </a:ext>
            </a:extLst>
          </p:cNvPr>
          <p:cNvSpPr/>
          <p:nvPr/>
        </p:nvSpPr>
        <p:spPr>
          <a:xfrm>
            <a:off x="7206343" y="3309257"/>
            <a:ext cx="1741714" cy="424543"/>
          </a:xfrm>
          <a:prstGeom prst="rect">
            <a:avLst/>
          </a:prstGeom>
          <a:solidFill>
            <a:srgbClr val="F2AA84">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77052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2783BE-90D8-FF00-05A0-1BC4E87EDB5A}"/>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9007C9C-DB8B-F6B9-42E8-3E5348362785}"/>
              </a:ext>
            </a:extLst>
          </p:cNvPr>
          <p:cNvSpPr/>
          <p:nvPr/>
        </p:nvSpPr>
        <p:spPr>
          <a:xfrm>
            <a:off x="0" y="0"/>
            <a:ext cx="2982686" cy="100917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Appendix</a:t>
            </a:r>
            <a:endParaRPr lang="en-GB" sz="4000" dirty="0">
              <a:solidFill>
                <a:schemeClr val="bg1"/>
              </a:solidFill>
              <a:latin typeface="+mj-lt"/>
            </a:endParaRPr>
          </a:p>
        </p:txBody>
      </p:sp>
      <p:pic>
        <p:nvPicPr>
          <p:cNvPr id="8" name="Picture 7">
            <a:extLst>
              <a:ext uri="{FF2B5EF4-FFF2-40B4-BE49-F238E27FC236}">
                <a16:creationId xmlns:a16="http://schemas.microsoft.com/office/drawing/2014/main" id="{664A0A4D-40E9-606B-A06C-3DC5585CEEB6}"/>
              </a:ext>
            </a:extLst>
          </p:cNvPr>
          <p:cNvPicPr>
            <a:picLocks noChangeAspect="1"/>
          </p:cNvPicPr>
          <p:nvPr/>
        </p:nvPicPr>
        <p:blipFill>
          <a:blip r:embed="rId2"/>
          <a:stretch>
            <a:fillRect/>
          </a:stretch>
        </p:blipFill>
        <p:spPr>
          <a:xfrm>
            <a:off x="4165312" y="1009174"/>
            <a:ext cx="7036376" cy="5372107"/>
          </a:xfrm>
          <a:prstGeom prst="rect">
            <a:avLst/>
          </a:prstGeom>
        </p:spPr>
      </p:pic>
      <p:sp>
        <p:nvSpPr>
          <p:cNvPr id="9" name="Content Placeholder 2">
            <a:extLst>
              <a:ext uri="{FF2B5EF4-FFF2-40B4-BE49-F238E27FC236}">
                <a16:creationId xmlns:a16="http://schemas.microsoft.com/office/drawing/2014/main" id="{59AF5C56-C9CC-F02A-C281-D97CCF21A9E8}"/>
              </a:ext>
            </a:extLst>
          </p:cNvPr>
          <p:cNvSpPr>
            <a:spLocks noGrp="1"/>
          </p:cNvSpPr>
          <p:nvPr>
            <p:ph idx="1"/>
          </p:nvPr>
        </p:nvSpPr>
        <p:spPr>
          <a:xfrm>
            <a:off x="133062" y="4707732"/>
            <a:ext cx="4426238" cy="1553368"/>
          </a:xfrm>
        </p:spPr>
        <p:txBody>
          <a:bodyPr>
            <a:normAutofit/>
          </a:bodyPr>
          <a:lstStyle/>
          <a:p>
            <a:pPr marL="0" indent="0">
              <a:buNone/>
            </a:pPr>
            <a:r>
              <a:rPr lang="en-GB" sz="2200" dirty="0"/>
              <a:t>Case where a noisy peak located closer to S1 than S2 is identified as an FHS. Ta &lt; Tb &lt; Tc results in the sequence [‘systole’, ‘systole’]</a:t>
            </a:r>
          </a:p>
        </p:txBody>
      </p:sp>
    </p:spTree>
    <p:extLst>
      <p:ext uri="{BB962C8B-B14F-4D97-AF65-F5344CB8AC3E}">
        <p14:creationId xmlns:p14="http://schemas.microsoft.com/office/powerpoint/2010/main" val="4201165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2783BE-90D8-FF00-05A0-1BC4E87EDB5A}"/>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9007C9C-DB8B-F6B9-42E8-3E5348362785}"/>
              </a:ext>
            </a:extLst>
          </p:cNvPr>
          <p:cNvSpPr/>
          <p:nvPr/>
        </p:nvSpPr>
        <p:spPr>
          <a:xfrm>
            <a:off x="0" y="0"/>
            <a:ext cx="2982686" cy="100917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Appendix</a:t>
            </a:r>
            <a:endParaRPr lang="en-GB" sz="4000" dirty="0">
              <a:solidFill>
                <a:schemeClr val="bg1"/>
              </a:solidFill>
              <a:latin typeface="+mj-lt"/>
            </a:endParaRPr>
          </a:p>
        </p:txBody>
      </p:sp>
      <p:sp>
        <p:nvSpPr>
          <p:cNvPr id="9" name="Content Placeholder 2">
            <a:extLst>
              <a:ext uri="{FF2B5EF4-FFF2-40B4-BE49-F238E27FC236}">
                <a16:creationId xmlns:a16="http://schemas.microsoft.com/office/drawing/2014/main" id="{59AF5C56-C9CC-F02A-C281-D97CCF21A9E8}"/>
              </a:ext>
            </a:extLst>
          </p:cNvPr>
          <p:cNvSpPr>
            <a:spLocks noGrp="1"/>
          </p:cNvSpPr>
          <p:nvPr>
            <p:ph idx="1"/>
          </p:nvPr>
        </p:nvSpPr>
        <p:spPr>
          <a:xfrm>
            <a:off x="133062" y="1130300"/>
            <a:ext cx="3275964" cy="1663700"/>
          </a:xfrm>
        </p:spPr>
        <p:txBody>
          <a:bodyPr>
            <a:normAutofit/>
          </a:bodyPr>
          <a:lstStyle/>
          <a:p>
            <a:pPr marL="0" indent="0">
              <a:buNone/>
            </a:pPr>
            <a:r>
              <a:rPr lang="en-GB" sz="2200" dirty="0"/>
              <a:t>Decision rule for identification of missed FHS. Low-amplitude S2 is missed during the first-pass.</a:t>
            </a:r>
          </a:p>
        </p:txBody>
      </p:sp>
      <p:pic>
        <p:nvPicPr>
          <p:cNvPr id="4" name="Picture 3">
            <a:extLst>
              <a:ext uri="{FF2B5EF4-FFF2-40B4-BE49-F238E27FC236}">
                <a16:creationId xmlns:a16="http://schemas.microsoft.com/office/drawing/2014/main" id="{857AC9AD-9F44-7D95-B4B6-15B51078553B}"/>
              </a:ext>
            </a:extLst>
          </p:cNvPr>
          <p:cNvPicPr>
            <a:picLocks noChangeAspect="1"/>
          </p:cNvPicPr>
          <p:nvPr/>
        </p:nvPicPr>
        <p:blipFill>
          <a:blip r:embed="rId2"/>
          <a:stretch>
            <a:fillRect/>
          </a:stretch>
        </p:blipFill>
        <p:spPr>
          <a:xfrm>
            <a:off x="3409026" y="90021"/>
            <a:ext cx="8688012" cy="6677957"/>
          </a:xfrm>
          <a:prstGeom prst="rect">
            <a:avLst/>
          </a:prstGeom>
        </p:spPr>
      </p:pic>
    </p:spTree>
    <p:extLst>
      <p:ext uri="{BB962C8B-B14F-4D97-AF65-F5344CB8AC3E}">
        <p14:creationId xmlns:p14="http://schemas.microsoft.com/office/powerpoint/2010/main" val="1380007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2783BE-90D8-FF00-05A0-1BC4E87EDB5A}"/>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9007C9C-DB8B-F6B9-42E8-3E5348362785}"/>
              </a:ext>
            </a:extLst>
          </p:cNvPr>
          <p:cNvSpPr/>
          <p:nvPr/>
        </p:nvSpPr>
        <p:spPr>
          <a:xfrm>
            <a:off x="0" y="0"/>
            <a:ext cx="2982686" cy="100917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Appendix</a:t>
            </a:r>
            <a:endParaRPr lang="en-GB" sz="4000" dirty="0">
              <a:solidFill>
                <a:schemeClr val="bg1"/>
              </a:solidFill>
              <a:latin typeface="+mj-lt"/>
            </a:endParaRPr>
          </a:p>
        </p:txBody>
      </p:sp>
      <p:sp>
        <p:nvSpPr>
          <p:cNvPr id="9" name="Content Placeholder 2">
            <a:extLst>
              <a:ext uri="{FF2B5EF4-FFF2-40B4-BE49-F238E27FC236}">
                <a16:creationId xmlns:a16="http://schemas.microsoft.com/office/drawing/2014/main" id="{59AF5C56-C9CC-F02A-C281-D97CCF21A9E8}"/>
              </a:ext>
            </a:extLst>
          </p:cNvPr>
          <p:cNvSpPr>
            <a:spLocks noGrp="1"/>
          </p:cNvSpPr>
          <p:nvPr>
            <p:ph idx="1"/>
          </p:nvPr>
        </p:nvSpPr>
        <p:spPr>
          <a:xfrm>
            <a:off x="514062" y="1661646"/>
            <a:ext cx="10979438" cy="787400"/>
          </a:xfrm>
        </p:spPr>
        <p:txBody>
          <a:bodyPr>
            <a:normAutofit/>
          </a:bodyPr>
          <a:lstStyle/>
          <a:p>
            <a:pPr marL="0" indent="0">
              <a:buNone/>
            </a:pPr>
            <a:r>
              <a:rPr lang="en-GB" sz="2200" dirty="0"/>
              <a:t>Decision rule for false peak removal. Noisy peak is identified as a peak in the first-pass. </a:t>
            </a:r>
          </a:p>
        </p:txBody>
      </p:sp>
      <p:pic>
        <p:nvPicPr>
          <p:cNvPr id="5" name="Picture 4">
            <a:extLst>
              <a:ext uri="{FF2B5EF4-FFF2-40B4-BE49-F238E27FC236}">
                <a16:creationId xmlns:a16="http://schemas.microsoft.com/office/drawing/2014/main" id="{C4C749C3-8070-CA5A-E064-8D175B097B2A}"/>
              </a:ext>
            </a:extLst>
          </p:cNvPr>
          <p:cNvPicPr>
            <a:picLocks noChangeAspect="1"/>
          </p:cNvPicPr>
          <p:nvPr/>
        </p:nvPicPr>
        <p:blipFill>
          <a:blip r:embed="rId2"/>
          <a:stretch>
            <a:fillRect/>
          </a:stretch>
        </p:blipFill>
        <p:spPr>
          <a:xfrm>
            <a:off x="400050" y="2449046"/>
            <a:ext cx="11391900" cy="4220125"/>
          </a:xfrm>
          <a:prstGeom prst="rect">
            <a:avLst/>
          </a:prstGeom>
        </p:spPr>
      </p:pic>
    </p:spTree>
    <p:extLst>
      <p:ext uri="{BB962C8B-B14F-4D97-AF65-F5344CB8AC3E}">
        <p14:creationId xmlns:p14="http://schemas.microsoft.com/office/powerpoint/2010/main" val="1194479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2783BE-90D8-FF00-05A0-1BC4E87EDB5A}"/>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9007C9C-DB8B-F6B9-42E8-3E5348362785}"/>
              </a:ext>
            </a:extLst>
          </p:cNvPr>
          <p:cNvSpPr/>
          <p:nvPr/>
        </p:nvSpPr>
        <p:spPr>
          <a:xfrm>
            <a:off x="0" y="0"/>
            <a:ext cx="2982686" cy="100917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Appendix</a:t>
            </a:r>
            <a:endParaRPr lang="en-GB" sz="4000" dirty="0">
              <a:solidFill>
                <a:schemeClr val="bg1"/>
              </a:solidFill>
              <a:latin typeface="+mj-lt"/>
            </a:endParaRPr>
          </a:p>
        </p:txBody>
      </p:sp>
      <p:sp>
        <p:nvSpPr>
          <p:cNvPr id="4" name="Content Placeholder 3">
            <a:extLst>
              <a:ext uri="{FF2B5EF4-FFF2-40B4-BE49-F238E27FC236}">
                <a16:creationId xmlns:a16="http://schemas.microsoft.com/office/drawing/2014/main" id="{E0B65A89-9633-7A24-4839-A23A55AFAEAB}"/>
              </a:ext>
            </a:extLst>
          </p:cNvPr>
          <p:cNvSpPr>
            <a:spLocks noGrp="1"/>
          </p:cNvSpPr>
          <p:nvPr>
            <p:ph idx="1"/>
          </p:nvPr>
        </p:nvSpPr>
        <p:spPr>
          <a:xfrm>
            <a:off x="609600" y="1597025"/>
            <a:ext cx="10515600" cy="4351338"/>
          </a:xfrm>
        </p:spPr>
        <p:txBody>
          <a:bodyPr>
            <a:normAutofit/>
          </a:bodyPr>
          <a:lstStyle/>
          <a:p>
            <a:pPr marL="0" indent="0">
              <a:buNone/>
            </a:pPr>
            <a:r>
              <a:rPr lang="en-GB" sz="2200" dirty="0"/>
              <a:t>Equations of the performance measurement metrics for segmentation:</a:t>
            </a:r>
          </a:p>
          <a:p>
            <a:endParaRPr lang="en-GB" sz="2200" dirty="0"/>
          </a:p>
        </p:txBody>
      </p:sp>
      <p:pic>
        <p:nvPicPr>
          <p:cNvPr id="11" name="Picture 10">
            <a:extLst>
              <a:ext uri="{FF2B5EF4-FFF2-40B4-BE49-F238E27FC236}">
                <a16:creationId xmlns:a16="http://schemas.microsoft.com/office/drawing/2014/main" id="{BBB40BFB-9787-5953-578B-7F1FE6F32AD7}"/>
              </a:ext>
            </a:extLst>
          </p:cNvPr>
          <p:cNvPicPr>
            <a:picLocks noChangeAspect="1"/>
          </p:cNvPicPr>
          <p:nvPr/>
        </p:nvPicPr>
        <p:blipFill>
          <a:blip r:embed="rId2"/>
          <a:stretch>
            <a:fillRect/>
          </a:stretch>
        </p:blipFill>
        <p:spPr>
          <a:xfrm>
            <a:off x="3476259" y="1937634"/>
            <a:ext cx="5239481" cy="4229690"/>
          </a:xfrm>
          <a:prstGeom prst="rect">
            <a:avLst/>
          </a:prstGeom>
        </p:spPr>
      </p:pic>
    </p:spTree>
    <p:extLst>
      <p:ext uri="{BB962C8B-B14F-4D97-AF65-F5344CB8AC3E}">
        <p14:creationId xmlns:p14="http://schemas.microsoft.com/office/powerpoint/2010/main" val="4259414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A9956A-A2E1-6310-6CE7-0597C50BF24E}"/>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diagram of a sound wave&#10;&#10;Description automatically generated">
            <a:extLst>
              <a:ext uri="{FF2B5EF4-FFF2-40B4-BE49-F238E27FC236}">
                <a16:creationId xmlns:a16="http://schemas.microsoft.com/office/drawing/2014/main" id="{CB75BB99-C3C3-C625-57EA-301E81F377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6800"/>
            <a:ext cx="8582400" cy="4827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0395A1-FB52-3BFB-4FA1-DC232EE38498}"/>
                  </a:ext>
                </a:extLst>
              </p:cNvPr>
              <p:cNvSpPr txBox="1"/>
              <p:nvPr/>
            </p:nvSpPr>
            <p:spPr>
              <a:xfrm>
                <a:off x="4356452" y="1755022"/>
                <a:ext cx="2290575" cy="369332"/>
              </a:xfrm>
              <a:prstGeom prst="rect">
                <a:avLst/>
              </a:prstGeom>
              <a:noFill/>
            </p:spPr>
            <p:txBody>
              <a:bodyPr wrap="square">
                <a:spAutoFit/>
              </a:bodyPr>
              <a:lstStyle/>
              <a:p>
                <a:pPr algn="ctr"/>
                <a:r>
                  <a:rPr lang="en-GB" b="0" dirty="0"/>
                  <a:t>Primary signal: </a:t>
                </a:r>
                <a14:m>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oMath>
                </a14:m>
                <a:r>
                  <a:rPr lang="en-GB" b="0" dirty="0"/>
                  <a:t> </a:t>
                </a:r>
                <a:endParaRPr lang="en-GB" dirty="0"/>
              </a:p>
            </p:txBody>
          </p:sp>
        </mc:Choice>
        <mc:Fallback xmlns="">
          <p:sp>
            <p:nvSpPr>
              <p:cNvPr id="8" name="TextBox 7">
                <a:extLst>
                  <a:ext uri="{FF2B5EF4-FFF2-40B4-BE49-F238E27FC236}">
                    <a16:creationId xmlns:a16="http://schemas.microsoft.com/office/drawing/2014/main" id="{030395A1-FB52-3BFB-4FA1-DC232EE38498}"/>
                  </a:ext>
                </a:extLst>
              </p:cNvPr>
              <p:cNvSpPr txBox="1">
                <a:spLocks noRot="1" noChangeAspect="1" noMove="1" noResize="1" noEditPoints="1" noAdjustHandles="1" noChangeArrowheads="1" noChangeShapeType="1" noTextEdit="1"/>
              </p:cNvSpPr>
              <p:nvPr/>
            </p:nvSpPr>
            <p:spPr>
              <a:xfrm>
                <a:off x="4356452" y="1755022"/>
                <a:ext cx="2290575" cy="369332"/>
              </a:xfrm>
              <a:prstGeom prst="rect">
                <a:avLst/>
              </a:prstGeom>
              <a:blipFill>
                <a:blip r:embed="rId3"/>
                <a:stretch>
                  <a:fillRect t="-8333" b="-28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A14A2C2-13B6-0B89-A7F7-7D8A6E90CE6A}"/>
                  </a:ext>
                </a:extLst>
              </p:cNvPr>
              <p:cNvSpPr txBox="1"/>
              <p:nvPr/>
            </p:nvSpPr>
            <p:spPr>
              <a:xfrm>
                <a:off x="166874" y="4758531"/>
                <a:ext cx="2500125" cy="369332"/>
              </a:xfrm>
              <a:prstGeom prst="rect">
                <a:avLst/>
              </a:prstGeom>
              <a:noFill/>
            </p:spPr>
            <p:txBody>
              <a:bodyPr wrap="square">
                <a:spAutoFit/>
              </a:bodyPr>
              <a:lstStyle/>
              <a:p>
                <a:pPr algn="ctr"/>
                <a:r>
                  <a:rPr lang="en-GB" b="0" dirty="0"/>
                  <a:t>Reference signal: </a:t>
                </a:r>
                <a14:m>
                  <m:oMath xmlns:m="http://schemas.openxmlformats.org/officeDocument/2006/math">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oMath>
                </a14:m>
                <a:r>
                  <a:rPr lang="en-GB" b="0" dirty="0"/>
                  <a:t> </a:t>
                </a:r>
                <a:endParaRPr lang="en-GB" dirty="0"/>
              </a:p>
            </p:txBody>
          </p:sp>
        </mc:Choice>
        <mc:Fallback xmlns="">
          <p:sp>
            <p:nvSpPr>
              <p:cNvPr id="9" name="TextBox 8">
                <a:extLst>
                  <a:ext uri="{FF2B5EF4-FFF2-40B4-BE49-F238E27FC236}">
                    <a16:creationId xmlns:a16="http://schemas.microsoft.com/office/drawing/2014/main" id="{5A14A2C2-13B6-0B89-A7F7-7D8A6E90CE6A}"/>
                  </a:ext>
                </a:extLst>
              </p:cNvPr>
              <p:cNvSpPr txBox="1">
                <a:spLocks noRot="1" noChangeAspect="1" noMove="1" noResize="1" noEditPoints="1" noAdjustHandles="1" noChangeArrowheads="1" noChangeShapeType="1" noTextEdit="1"/>
              </p:cNvSpPr>
              <p:nvPr/>
            </p:nvSpPr>
            <p:spPr>
              <a:xfrm>
                <a:off x="166874" y="4758531"/>
                <a:ext cx="2500125" cy="369332"/>
              </a:xfrm>
              <a:prstGeom prst="rect">
                <a:avLst/>
              </a:prstGeom>
              <a:blipFill>
                <a:blip r:embed="rId4"/>
                <a:stretch>
                  <a:fillRect t="-8333" b="-28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56EA18-82C8-583B-2893-57E6310A682C}"/>
                  </a:ext>
                </a:extLst>
              </p:cNvPr>
              <p:cNvSpPr txBox="1"/>
              <p:nvPr/>
            </p:nvSpPr>
            <p:spPr>
              <a:xfrm>
                <a:off x="3324224" y="2774359"/>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11" name="TextBox 10">
                <a:extLst>
                  <a:ext uri="{FF2B5EF4-FFF2-40B4-BE49-F238E27FC236}">
                    <a16:creationId xmlns:a16="http://schemas.microsoft.com/office/drawing/2014/main" id="{C256EA18-82C8-583B-2893-57E6310A682C}"/>
                  </a:ext>
                </a:extLst>
              </p:cNvPr>
              <p:cNvSpPr txBox="1">
                <a:spLocks noRot="1" noChangeAspect="1" noMove="1" noResize="1" noEditPoints="1" noAdjustHandles="1" noChangeArrowheads="1" noChangeShapeType="1" noTextEdit="1"/>
              </p:cNvSpPr>
              <p:nvPr/>
            </p:nvSpPr>
            <p:spPr>
              <a:xfrm>
                <a:off x="3324224" y="2774359"/>
                <a:ext cx="219611" cy="276999"/>
              </a:xfrm>
              <a:prstGeom prst="rect">
                <a:avLst/>
              </a:prstGeom>
              <a:blipFill>
                <a:blip r:embed="rId5"/>
                <a:stretch>
                  <a:fillRect l="-22222" r="-25000" b="-65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01D804D-29F0-D060-1B7A-E53FDDF17F89}"/>
                  </a:ext>
                </a:extLst>
              </p:cNvPr>
              <p:cNvSpPr txBox="1"/>
              <p:nvPr/>
            </p:nvSpPr>
            <p:spPr>
              <a:xfrm>
                <a:off x="3324224" y="3152001"/>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12" name="TextBox 11">
                <a:extLst>
                  <a:ext uri="{FF2B5EF4-FFF2-40B4-BE49-F238E27FC236}">
                    <a16:creationId xmlns:a16="http://schemas.microsoft.com/office/drawing/2014/main" id="{701D804D-29F0-D060-1B7A-E53FDDF17F89}"/>
                  </a:ext>
                </a:extLst>
              </p:cNvPr>
              <p:cNvSpPr txBox="1">
                <a:spLocks noRot="1" noChangeAspect="1" noMove="1" noResize="1" noEditPoints="1" noAdjustHandles="1" noChangeArrowheads="1" noChangeShapeType="1" noTextEdit="1"/>
              </p:cNvSpPr>
              <p:nvPr/>
            </p:nvSpPr>
            <p:spPr>
              <a:xfrm>
                <a:off x="3324224" y="3152001"/>
                <a:ext cx="219611" cy="276999"/>
              </a:xfrm>
              <a:prstGeom prst="rect">
                <a:avLst/>
              </a:prstGeom>
              <a:blipFill>
                <a:blip r:embed="rId6"/>
                <a:stretch>
                  <a:fillRect l="-22222" r="-25000" b="-65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094D665-E6B3-231F-BD9F-EBB34B3BCD1D}"/>
                  </a:ext>
                </a:extLst>
              </p:cNvPr>
              <p:cNvSpPr txBox="1"/>
              <p:nvPr/>
            </p:nvSpPr>
            <p:spPr>
              <a:xfrm>
                <a:off x="4186098" y="4296866"/>
                <a:ext cx="2631281" cy="646331"/>
              </a:xfrm>
              <a:prstGeom prst="rect">
                <a:avLst/>
              </a:prstGeom>
              <a:noFill/>
            </p:spPr>
            <p:txBody>
              <a:bodyPr wrap="square">
                <a:spAutoFit/>
              </a:bodyPr>
              <a:lstStyle/>
              <a:p>
                <a:pPr algn="ctr"/>
                <a:r>
                  <a:rPr lang="en-GB" b="0" dirty="0"/>
                  <a:t>Estimated primary noise: </a:t>
                </a:r>
                <a14:m>
                  <m:oMath xmlns:m="http://schemas.openxmlformats.org/officeDocument/2006/math">
                    <m:r>
                      <a:rPr lang="en-GB" sz="1800" b="0" i="1" smtClean="0">
                        <a:solidFill>
                          <a:schemeClr val="tx1"/>
                        </a:solidFill>
                        <a:latin typeface="Cambria Math" panose="02040503050406030204" pitchFamily="18" charset="0"/>
                      </a:rPr>
                      <m:t>𝑛</m:t>
                    </m:r>
                    <m:r>
                      <a:rPr lang="en-GB" sz="1800" b="0" i="1" smtClean="0">
                        <a:solidFill>
                          <a:schemeClr val="tx1"/>
                        </a:solidFill>
                        <a:latin typeface="Cambria Math" panose="02040503050406030204" pitchFamily="18" charset="0"/>
                      </a:rPr>
                      <m:t>′(</m:t>
                    </m:r>
                    <m:r>
                      <a:rPr lang="en-GB" sz="1800" b="0" i="1" smtClean="0">
                        <a:solidFill>
                          <a:schemeClr val="tx1"/>
                        </a:solidFill>
                        <a:latin typeface="Cambria Math" panose="02040503050406030204" pitchFamily="18" charset="0"/>
                      </a:rPr>
                      <m:t>𝑛</m:t>
                    </m:r>
                    <m:r>
                      <a:rPr lang="en-GB" sz="1800" b="0" i="1" smtClean="0">
                        <a:solidFill>
                          <a:schemeClr val="tx1"/>
                        </a:solidFill>
                        <a:latin typeface="Cambria Math" panose="02040503050406030204" pitchFamily="18" charset="0"/>
                      </a:rPr>
                      <m:t>)</m:t>
                    </m:r>
                  </m:oMath>
                </a14:m>
                <a:endParaRPr lang="en-GB" sz="1800" dirty="0">
                  <a:solidFill>
                    <a:schemeClr val="tx1"/>
                  </a:solidFill>
                </a:endParaRPr>
              </a:p>
            </p:txBody>
          </p:sp>
        </mc:Choice>
        <mc:Fallback xmlns="">
          <p:sp>
            <p:nvSpPr>
              <p:cNvPr id="13" name="TextBox 12">
                <a:extLst>
                  <a:ext uri="{FF2B5EF4-FFF2-40B4-BE49-F238E27FC236}">
                    <a16:creationId xmlns:a16="http://schemas.microsoft.com/office/drawing/2014/main" id="{7094D665-E6B3-231F-BD9F-EBB34B3BCD1D}"/>
                  </a:ext>
                </a:extLst>
              </p:cNvPr>
              <p:cNvSpPr txBox="1">
                <a:spLocks noRot="1" noChangeAspect="1" noMove="1" noResize="1" noEditPoints="1" noAdjustHandles="1" noChangeArrowheads="1" noChangeShapeType="1" noTextEdit="1"/>
              </p:cNvSpPr>
              <p:nvPr/>
            </p:nvSpPr>
            <p:spPr>
              <a:xfrm>
                <a:off x="4186098" y="4296866"/>
                <a:ext cx="2631281" cy="646331"/>
              </a:xfrm>
              <a:prstGeom prst="rect">
                <a:avLst/>
              </a:prstGeom>
              <a:blipFill>
                <a:blip r:embed="rId7"/>
                <a:stretch>
                  <a:fillRect t="-4717" b="-15094"/>
                </a:stretch>
              </a:blipFill>
            </p:spPr>
            <p:txBody>
              <a:bodyPr/>
              <a:lstStyle/>
              <a:p>
                <a:r>
                  <a:rPr lang="en-GB">
                    <a:noFill/>
                  </a:rPr>
                  <a:t> </a:t>
                </a:r>
              </a:p>
            </p:txBody>
          </p:sp>
        </mc:Fallback>
      </mc:AlternateContent>
      <p:sp>
        <p:nvSpPr>
          <p:cNvPr id="14" name="TextBox 13">
            <a:extLst>
              <a:ext uri="{FF2B5EF4-FFF2-40B4-BE49-F238E27FC236}">
                <a16:creationId xmlns:a16="http://schemas.microsoft.com/office/drawing/2014/main" id="{00C5E6E2-CA4C-A32B-2EC2-7A1B5D5326F9}"/>
              </a:ext>
            </a:extLst>
          </p:cNvPr>
          <p:cNvSpPr txBox="1"/>
          <p:nvPr/>
        </p:nvSpPr>
        <p:spPr>
          <a:xfrm>
            <a:off x="10955685" y="177771"/>
            <a:ext cx="1059906" cy="369332"/>
          </a:xfrm>
          <a:prstGeom prst="rect">
            <a:avLst/>
          </a:prstGeom>
          <a:ln>
            <a:solidFill>
              <a:schemeClr val="accent2"/>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GB" dirty="0"/>
              <a:t>Methods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B6492F7-C056-DC86-36C4-7935E5E39827}"/>
                  </a:ext>
                </a:extLst>
              </p:cNvPr>
              <p:cNvSpPr txBox="1"/>
              <p:nvPr/>
            </p:nvSpPr>
            <p:spPr>
              <a:xfrm>
                <a:off x="7141215" y="2589693"/>
                <a:ext cx="2290575" cy="369332"/>
              </a:xfrm>
              <a:prstGeom prst="rect">
                <a:avLst/>
              </a:prstGeom>
              <a:noFill/>
            </p:spPr>
            <p:txBody>
              <a:bodyPr wrap="square">
                <a:spAutoFit/>
              </a:bodyPr>
              <a:lstStyle/>
              <a:p>
                <a:pPr algn="ctr"/>
                <a:r>
                  <a:rPr lang="en-GB" b="0" dirty="0"/>
                  <a:t>Error signal: </a:t>
                </a:r>
                <a14:m>
                  <m:oMath xmlns:m="http://schemas.openxmlformats.org/officeDocument/2006/math">
                    <m:r>
                      <a:rPr lang="en-GB" b="0" i="1" smtClean="0">
                        <a:latin typeface="Cambria Math" panose="02040503050406030204" pitchFamily="18" charset="0"/>
                      </a:rPr>
                      <m:t>𝑒</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oMath>
                </a14:m>
                <a:r>
                  <a:rPr lang="en-GB" b="0" dirty="0"/>
                  <a:t> </a:t>
                </a:r>
                <a:endParaRPr lang="en-GB" dirty="0"/>
              </a:p>
            </p:txBody>
          </p:sp>
        </mc:Choice>
        <mc:Fallback xmlns="">
          <p:sp>
            <p:nvSpPr>
              <p:cNvPr id="15" name="TextBox 14">
                <a:extLst>
                  <a:ext uri="{FF2B5EF4-FFF2-40B4-BE49-F238E27FC236}">
                    <a16:creationId xmlns:a16="http://schemas.microsoft.com/office/drawing/2014/main" id="{7B6492F7-C056-DC86-36C4-7935E5E39827}"/>
                  </a:ext>
                </a:extLst>
              </p:cNvPr>
              <p:cNvSpPr txBox="1">
                <a:spLocks noRot="1" noChangeAspect="1" noMove="1" noResize="1" noEditPoints="1" noAdjustHandles="1" noChangeArrowheads="1" noChangeShapeType="1" noTextEdit="1"/>
              </p:cNvSpPr>
              <p:nvPr/>
            </p:nvSpPr>
            <p:spPr>
              <a:xfrm>
                <a:off x="7141215" y="2589693"/>
                <a:ext cx="2290575" cy="369332"/>
              </a:xfrm>
              <a:prstGeom prst="rect">
                <a:avLst/>
              </a:prstGeom>
              <a:blipFill>
                <a:blip r:embed="rId8"/>
                <a:stretch>
                  <a:fillRect t="-8333" b="-28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5B86759-9973-2B35-C0FC-415AEE072D62}"/>
                  </a:ext>
                </a:extLst>
              </p:cNvPr>
              <p:cNvSpPr txBox="1"/>
              <p:nvPr/>
            </p:nvSpPr>
            <p:spPr>
              <a:xfrm>
                <a:off x="271647" y="2976406"/>
                <a:ext cx="2290575" cy="390748"/>
              </a:xfrm>
              <a:prstGeom prst="rect">
                <a:avLst/>
              </a:prstGeom>
              <a:solidFill>
                <a:schemeClr val="bg1"/>
              </a:solidFill>
            </p:spPr>
            <p:txBody>
              <a:bodyPr wrap="square">
                <a:spAutoFit/>
              </a:bodyPr>
              <a:lstStyle/>
              <a:p>
                <a:pPr algn="ctr"/>
                <a:r>
                  <a:rPr lang="en-GB" b="0" dirty="0"/>
                  <a:t>Primary noise: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𝑝</m:t>
                        </m:r>
                      </m:sub>
                    </m:sSub>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oMath>
                </a14:m>
                <a:r>
                  <a:rPr lang="en-GB" b="0" dirty="0"/>
                  <a:t> </a:t>
                </a:r>
                <a:endParaRPr lang="en-GB" dirty="0"/>
              </a:p>
            </p:txBody>
          </p:sp>
        </mc:Choice>
        <mc:Fallback xmlns="">
          <p:sp>
            <p:nvSpPr>
              <p:cNvPr id="16" name="TextBox 15">
                <a:extLst>
                  <a:ext uri="{FF2B5EF4-FFF2-40B4-BE49-F238E27FC236}">
                    <a16:creationId xmlns:a16="http://schemas.microsoft.com/office/drawing/2014/main" id="{F5B86759-9973-2B35-C0FC-415AEE072D62}"/>
                  </a:ext>
                </a:extLst>
              </p:cNvPr>
              <p:cNvSpPr txBox="1">
                <a:spLocks noRot="1" noChangeAspect="1" noMove="1" noResize="1" noEditPoints="1" noAdjustHandles="1" noChangeArrowheads="1" noChangeShapeType="1" noTextEdit="1"/>
              </p:cNvSpPr>
              <p:nvPr/>
            </p:nvSpPr>
            <p:spPr>
              <a:xfrm>
                <a:off x="271647" y="2976406"/>
                <a:ext cx="2290575" cy="390748"/>
              </a:xfrm>
              <a:prstGeom prst="rect">
                <a:avLst/>
              </a:prstGeom>
              <a:blipFill>
                <a:blip r:embed="rId9"/>
                <a:stretch>
                  <a:fillRect l="-533" t="-4688" b="-2187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D4271CE-1C9D-CE5D-CE88-CCD62CBE6641}"/>
                  </a:ext>
                </a:extLst>
              </p:cNvPr>
              <p:cNvSpPr txBox="1"/>
              <p:nvPr/>
            </p:nvSpPr>
            <p:spPr>
              <a:xfrm>
                <a:off x="166874" y="1385690"/>
                <a:ext cx="2290575" cy="369332"/>
              </a:xfrm>
              <a:prstGeom prst="rect">
                <a:avLst/>
              </a:prstGeom>
              <a:noFill/>
            </p:spPr>
            <p:txBody>
              <a:bodyPr wrap="square">
                <a:spAutoFit/>
              </a:bodyPr>
              <a:lstStyle/>
              <a:p>
                <a:pPr algn="ctr"/>
                <a:r>
                  <a:rPr lang="en-GB" dirty="0"/>
                  <a:t>Heart sound</a:t>
                </a:r>
                <a:r>
                  <a:rPr lang="en-GB" b="0" dirty="0"/>
                  <a:t>: </a:t>
                </a:r>
                <a14:m>
                  <m:oMath xmlns:m="http://schemas.openxmlformats.org/officeDocument/2006/math">
                    <m:r>
                      <a:rPr lang="en-GB" b="0" i="1" smtClean="0">
                        <a:latin typeface="Cambria Math" panose="02040503050406030204" pitchFamily="18" charset="0"/>
                      </a:rPr>
                      <m:t>𝑠</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oMath>
                </a14:m>
                <a:r>
                  <a:rPr lang="en-GB" b="0" dirty="0"/>
                  <a:t> </a:t>
                </a:r>
                <a:endParaRPr lang="en-GB" dirty="0"/>
              </a:p>
            </p:txBody>
          </p:sp>
        </mc:Choice>
        <mc:Fallback xmlns="">
          <p:sp>
            <p:nvSpPr>
              <p:cNvPr id="17" name="TextBox 16">
                <a:extLst>
                  <a:ext uri="{FF2B5EF4-FFF2-40B4-BE49-F238E27FC236}">
                    <a16:creationId xmlns:a16="http://schemas.microsoft.com/office/drawing/2014/main" id="{DD4271CE-1C9D-CE5D-CE88-CCD62CBE6641}"/>
                  </a:ext>
                </a:extLst>
              </p:cNvPr>
              <p:cNvSpPr txBox="1">
                <a:spLocks noRot="1" noChangeAspect="1" noMove="1" noResize="1" noEditPoints="1" noAdjustHandles="1" noChangeArrowheads="1" noChangeShapeType="1" noTextEdit="1"/>
              </p:cNvSpPr>
              <p:nvPr/>
            </p:nvSpPr>
            <p:spPr>
              <a:xfrm>
                <a:off x="166874" y="1385690"/>
                <a:ext cx="2290575" cy="369332"/>
              </a:xfrm>
              <a:prstGeom prst="rect">
                <a:avLst/>
              </a:prstGeom>
              <a:blipFill>
                <a:blip r:embed="rId10"/>
                <a:stretch>
                  <a:fillRect t="-6557" b="-26230"/>
                </a:stretch>
              </a:blipFill>
            </p:spPr>
            <p:txBody>
              <a:bodyPr/>
              <a:lstStyle/>
              <a:p>
                <a:r>
                  <a:rPr lang="en-GB">
                    <a:noFill/>
                  </a:rPr>
                  <a:t> </a:t>
                </a:r>
              </a:p>
            </p:txBody>
          </p:sp>
        </mc:Fallback>
      </mc:AlternateContent>
      <p:sp>
        <p:nvSpPr>
          <p:cNvPr id="5" name="Oval 4">
            <a:extLst>
              <a:ext uri="{FF2B5EF4-FFF2-40B4-BE49-F238E27FC236}">
                <a16:creationId xmlns:a16="http://schemas.microsoft.com/office/drawing/2014/main" id="{F7324761-3681-58C1-E242-F2AD5B988D05}"/>
              </a:ext>
            </a:extLst>
          </p:cNvPr>
          <p:cNvSpPr/>
          <p:nvPr/>
        </p:nvSpPr>
        <p:spPr>
          <a:xfrm>
            <a:off x="1846216" y="5633219"/>
            <a:ext cx="1432012" cy="518520"/>
          </a:xfrm>
          <a:prstGeom prst="ellipse">
            <a:avLst/>
          </a:prstGeo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Update</a:t>
            </a:r>
          </a:p>
        </p:txBody>
      </p:sp>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72AE107F-08AD-AADD-B986-9905AB36CE89}"/>
                  </a:ext>
                </a:extLst>
              </p:cNvPr>
              <p:cNvSpPr/>
              <p:nvPr/>
            </p:nvSpPr>
            <p:spPr>
              <a:xfrm>
                <a:off x="8159225" y="3367154"/>
                <a:ext cx="3878858" cy="252532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GB" b="0" dirty="0">
                    <a:solidFill>
                      <a:schemeClr val="tx1"/>
                    </a:solidFill>
                  </a:rPr>
                  <a:t>Inputs:  </a:t>
                </a:r>
                <a14:m>
                  <m:oMath xmlns:m="http://schemas.openxmlformats.org/officeDocument/2006/math">
                    <m:r>
                      <a:rPr lang="en-GB" b="0" i="1" smtClean="0">
                        <a:solidFill>
                          <a:schemeClr val="tx1"/>
                        </a:solidFill>
                        <a:latin typeface="Cambria Math" panose="02040503050406030204" pitchFamily="18" charset="0"/>
                      </a:rPr>
                      <m:t>𝑥</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𝑛</m:t>
                        </m:r>
                      </m:e>
                    </m:d>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𝑠</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𝑛</m:t>
                        </m:r>
                      </m:e>
                    </m:d>
                    <m:r>
                      <a:rPr lang="en-GB" b="0" i="1" smtClean="0">
                        <a:solidFill>
                          <a:schemeClr val="tx1"/>
                        </a:solidFill>
                        <a:latin typeface="Cambria Math" panose="02040503050406030204" pitchFamily="18" charset="0"/>
                      </a:rPr>
                      <m:t>+</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𝑛</m:t>
                        </m:r>
                      </m:e>
                      <m:sub>
                        <m:r>
                          <a:rPr lang="en-GB" b="0" i="1" smtClean="0">
                            <a:solidFill>
                              <a:schemeClr val="tx1"/>
                            </a:solidFill>
                            <a:latin typeface="Cambria Math" panose="02040503050406030204" pitchFamily="18" charset="0"/>
                          </a:rPr>
                          <m:t>𝑝</m:t>
                        </m:r>
                      </m:sub>
                    </m:sSub>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𝑛</m:t>
                        </m:r>
                      </m:e>
                    </m:d>
                  </m:oMath>
                </a14:m>
                <a:r>
                  <a:rPr lang="en-GB" dirty="0">
                    <a:solidFill>
                      <a:schemeClr val="tx1"/>
                    </a:solidFill>
                  </a:rPr>
                  <a:t> and </a:t>
                </a:r>
                <a14:m>
                  <m:oMath xmlns:m="http://schemas.openxmlformats.org/officeDocument/2006/math">
                    <m:r>
                      <a:rPr lang="en-GB" b="0" i="1" smtClean="0">
                        <a:solidFill>
                          <a:schemeClr val="tx1"/>
                        </a:solidFill>
                        <a:latin typeface="Cambria Math" panose="02040503050406030204" pitchFamily="18" charset="0"/>
                      </a:rPr>
                      <m:t>𝑛</m:t>
                    </m:r>
                    <m:d>
                      <m:dPr>
                        <m:ctrlPr>
                          <a:rPr lang="en-GB" i="1">
                            <a:solidFill>
                              <a:schemeClr val="tx1"/>
                            </a:solidFill>
                            <a:latin typeface="Cambria Math" panose="02040503050406030204" pitchFamily="18" charset="0"/>
                          </a:rPr>
                        </m:ctrlPr>
                      </m:dPr>
                      <m:e>
                        <m:r>
                          <a:rPr lang="en-GB" i="1">
                            <a:solidFill>
                              <a:schemeClr val="tx1"/>
                            </a:solidFill>
                            <a:latin typeface="Cambria Math" panose="02040503050406030204" pitchFamily="18" charset="0"/>
                          </a:rPr>
                          <m:t>𝑛</m:t>
                        </m:r>
                      </m:e>
                    </m:d>
                  </m:oMath>
                </a14:m>
                <a:endParaRPr lang="en-GB" dirty="0">
                  <a:solidFill>
                    <a:schemeClr val="tx1"/>
                  </a:solidFill>
                </a:endParaRPr>
              </a:p>
              <a:p>
                <a:pPr marL="342900" indent="-342900" algn="ctr">
                  <a:buAutoNum type="arabicPeriod"/>
                </a:pPr>
                <a:r>
                  <a:rPr lang="en-GB" dirty="0">
                    <a:solidFill>
                      <a:schemeClr val="tx1"/>
                    </a:solidFill>
                  </a:rPr>
                  <a:t>Filter estimates </a:t>
                </a:r>
                <a14:m>
                  <m:oMath xmlns:m="http://schemas.openxmlformats.org/officeDocument/2006/math">
                    <m:r>
                      <a:rPr lang="en-GB" b="0" i="1" smtClean="0">
                        <a:solidFill>
                          <a:schemeClr val="tx1"/>
                        </a:solidFill>
                        <a:latin typeface="Cambria Math" panose="02040503050406030204" pitchFamily="18" charset="0"/>
                      </a:rPr>
                      <m:t>𝑛</m:t>
                    </m:r>
                    <m:r>
                      <a:rPr lang="en-GB" b="0" i="1" smtClean="0">
                        <a:solidFill>
                          <a:schemeClr val="tx1"/>
                        </a:solidFill>
                        <a:latin typeface="Cambria Math" panose="02040503050406030204" pitchFamily="18" charset="0"/>
                      </a:rPr>
                      <m:t>′</m:t>
                    </m:r>
                    <m:d>
                      <m:dPr>
                        <m:ctrlPr>
                          <a:rPr lang="en-GB" i="1">
                            <a:solidFill>
                              <a:schemeClr val="tx1"/>
                            </a:solidFill>
                            <a:latin typeface="Cambria Math" panose="02040503050406030204" pitchFamily="18" charset="0"/>
                          </a:rPr>
                        </m:ctrlPr>
                      </m:dPr>
                      <m:e>
                        <m:r>
                          <a:rPr lang="en-GB" i="1">
                            <a:solidFill>
                              <a:schemeClr val="tx1"/>
                            </a:solidFill>
                            <a:latin typeface="Cambria Math" panose="02040503050406030204" pitchFamily="18" charset="0"/>
                          </a:rPr>
                          <m:t>𝑛</m:t>
                        </m:r>
                      </m:e>
                    </m:d>
                  </m:oMath>
                </a14:m>
                <a:endParaRPr lang="en-GB" dirty="0">
                  <a:solidFill>
                    <a:schemeClr val="tx1"/>
                  </a:solidFill>
                </a:endParaRPr>
              </a:p>
              <a:p>
                <a:pPr marL="342900" indent="-342900" algn="ctr">
                  <a:buAutoNum type="arabicPeriod"/>
                </a:pPr>
                <a:r>
                  <a:rPr lang="en-GB" dirty="0">
                    <a:solidFill>
                      <a:schemeClr val="tx1"/>
                    </a:solidFill>
                  </a:rPr>
                  <a:t>Output: </a:t>
                </a:r>
                <a14:m>
                  <m:oMath xmlns:m="http://schemas.openxmlformats.org/officeDocument/2006/math">
                    <m:r>
                      <a:rPr lang="en-GB" b="0" i="1" smtClean="0">
                        <a:solidFill>
                          <a:schemeClr val="tx1"/>
                        </a:solidFill>
                        <a:latin typeface="Cambria Math" panose="02040503050406030204" pitchFamily="18" charset="0"/>
                      </a:rPr>
                      <m:t>𝑒</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𝑛</m:t>
                        </m:r>
                      </m:e>
                    </m:d>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𝑥</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𝑛</m:t>
                        </m:r>
                      </m:e>
                    </m:d>
                    <m:r>
                      <a:rPr lang="en-GB" b="0" i="1" smtClean="0">
                        <a:solidFill>
                          <a:schemeClr val="tx1"/>
                        </a:solidFill>
                        <a:latin typeface="Cambria Math" panose="02040503050406030204" pitchFamily="18" charset="0"/>
                      </a:rPr>
                      <m:t>−</m:t>
                    </m:r>
                    <m:sSup>
                      <m:sSupPr>
                        <m:ctrlPr>
                          <a:rPr lang="en-GB" b="0" i="1" smtClean="0">
                            <a:solidFill>
                              <a:schemeClr val="tx1"/>
                            </a:solidFill>
                            <a:latin typeface="Cambria Math" panose="02040503050406030204" pitchFamily="18" charset="0"/>
                          </a:rPr>
                        </m:ctrlPr>
                      </m:sSupPr>
                      <m:e>
                        <m:r>
                          <a:rPr lang="en-GB" b="0" i="1" smtClean="0">
                            <a:solidFill>
                              <a:schemeClr val="tx1"/>
                            </a:solidFill>
                            <a:latin typeface="Cambria Math" panose="02040503050406030204" pitchFamily="18" charset="0"/>
                          </a:rPr>
                          <m:t>𝑛</m:t>
                        </m:r>
                      </m:e>
                      <m:sup>
                        <m:r>
                          <a:rPr lang="en-GB" b="0" i="1" smtClean="0">
                            <a:solidFill>
                              <a:schemeClr val="tx1"/>
                            </a:solidFill>
                            <a:latin typeface="Cambria Math" panose="02040503050406030204" pitchFamily="18" charset="0"/>
                          </a:rPr>
                          <m:t>′</m:t>
                        </m:r>
                      </m:sup>
                    </m:sSup>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𝑛</m:t>
                        </m:r>
                      </m:e>
                    </m:d>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𝑠</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𝑛</m:t>
                        </m:r>
                      </m:e>
                    </m:d>
                    <m:r>
                      <a:rPr lang="en-GB" b="0" i="1" smtClean="0">
                        <a:solidFill>
                          <a:schemeClr val="tx1"/>
                        </a:solidFill>
                        <a:latin typeface="Cambria Math" panose="02040503050406030204" pitchFamily="18" charset="0"/>
                      </a:rPr>
                      <m:t>+</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𝑛</m:t>
                        </m:r>
                      </m:e>
                      <m:sub>
                        <m:r>
                          <a:rPr lang="en-GB" b="0" i="1" smtClean="0">
                            <a:solidFill>
                              <a:schemeClr val="tx1"/>
                            </a:solidFill>
                            <a:latin typeface="Cambria Math" panose="02040503050406030204" pitchFamily="18" charset="0"/>
                          </a:rPr>
                          <m:t>𝑝</m:t>
                        </m:r>
                      </m:sub>
                    </m:sSub>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𝑛</m:t>
                        </m:r>
                      </m:e>
                    </m:d>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𝑛</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𝑛</m:t>
                    </m:r>
                    <m:r>
                      <a:rPr lang="en-GB" b="0" i="1" smtClean="0">
                        <a:solidFill>
                          <a:schemeClr val="tx1"/>
                        </a:solidFill>
                        <a:latin typeface="Cambria Math" panose="02040503050406030204" pitchFamily="18" charset="0"/>
                      </a:rPr>
                      <m:t>)</m:t>
                    </m:r>
                  </m:oMath>
                </a14:m>
                <a:r>
                  <a:rPr lang="en-GB" dirty="0">
                    <a:solidFill>
                      <a:schemeClr val="tx1"/>
                    </a:solidFill>
                  </a:rPr>
                  <a:t> </a:t>
                </a:r>
              </a:p>
              <a:p>
                <a:pPr marL="342900" indent="-342900" algn="ctr">
                  <a:buAutoNum type="arabicPeriod"/>
                </a:pPr>
                <a:r>
                  <a:rPr lang="en-GB" dirty="0">
                    <a:solidFill>
                      <a:schemeClr val="tx1"/>
                    </a:solidFill>
                  </a:rPr>
                  <a:t>Update the filter to approach </a:t>
                </a:r>
                <a14:m>
                  <m:oMath xmlns:m="http://schemas.openxmlformats.org/officeDocument/2006/math">
                    <m:r>
                      <a:rPr lang="en-GB" b="0" i="1" smtClean="0">
                        <a:solidFill>
                          <a:schemeClr val="tx1"/>
                        </a:solidFill>
                        <a:latin typeface="Cambria Math" panose="02040503050406030204" pitchFamily="18" charset="0"/>
                      </a:rPr>
                      <m:t>𝑛</m:t>
                    </m:r>
                    <m:r>
                      <a:rPr lang="en-GB" b="0" i="1" smtClean="0">
                        <a:solidFill>
                          <a:schemeClr val="tx1"/>
                        </a:solidFill>
                        <a:latin typeface="Cambria Math" panose="02040503050406030204" pitchFamily="18" charset="0"/>
                      </a:rPr>
                      <m:t>′</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𝑛</m:t>
                        </m:r>
                      </m:e>
                    </m:d>
                    <m:r>
                      <a:rPr lang="en-GB" b="0" i="1" smtClean="0">
                        <a:solidFill>
                          <a:schemeClr val="tx1"/>
                        </a:solidFill>
                        <a:latin typeface="Cambria Math" panose="02040503050406030204" pitchFamily="18" charset="0"/>
                        <a:ea typeface="Cambria Math" panose="02040503050406030204" pitchFamily="18" charset="0"/>
                      </a:rPr>
                      <m:t>≈</m:t>
                    </m:r>
                    <m:sSub>
                      <m:sSubPr>
                        <m:ctrlPr>
                          <a:rPr lang="en-GB" b="0" i="1" smtClean="0">
                            <a:solidFill>
                              <a:schemeClr val="tx1"/>
                            </a:solidFill>
                            <a:latin typeface="Cambria Math" panose="02040503050406030204" pitchFamily="18" charset="0"/>
                            <a:ea typeface="Cambria Math" panose="02040503050406030204" pitchFamily="18" charset="0"/>
                          </a:rPr>
                        </m:ctrlPr>
                      </m:sSubPr>
                      <m:e>
                        <m:r>
                          <a:rPr lang="en-GB" b="0" i="1" smtClean="0">
                            <a:solidFill>
                              <a:schemeClr val="tx1"/>
                            </a:solidFill>
                            <a:latin typeface="Cambria Math" panose="02040503050406030204" pitchFamily="18" charset="0"/>
                            <a:ea typeface="Cambria Math" panose="02040503050406030204" pitchFamily="18" charset="0"/>
                          </a:rPr>
                          <m:t>𝑛</m:t>
                        </m:r>
                      </m:e>
                      <m:sub>
                        <m:r>
                          <a:rPr lang="en-GB" b="0" i="1" smtClean="0">
                            <a:solidFill>
                              <a:schemeClr val="tx1"/>
                            </a:solidFill>
                            <a:latin typeface="Cambria Math" panose="02040503050406030204" pitchFamily="18" charset="0"/>
                            <a:ea typeface="Cambria Math" panose="02040503050406030204" pitchFamily="18" charset="0"/>
                          </a:rPr>
                          <m:t>𝑝</m:t>
                        </m:r>
                      </m:sub>
                    </m:sSub>
                    <m:r>
                      <a:rPr lang="en-GB" b="0" i="1" smtClean="0">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𝑛</m:t>
                    </m:r>
                    <m:r>
                      <a:rPr lang="en-GB" b="0" i="1" smtClean="0">
                        <a:solidFill>
                          <a:schemeClr val="tx1"/>
                        </a:solidFill>
                        <a:latin typeface="Cambria Math" panose="02040503050406030204" pitchFamily="18" charset="0"/>
                        <a:ea typeface="Cambria Math" panose="02040503050406030204" pitchFamily="18" charset="0"/>
                      </a:rPr>
                      <m:t>)</m:t>
                    </m:r>
                  </m:oMath>
                </a14:m>
                <a:endParaRPr lang="en-GB" dirty="0">
                  <a:solidFill>
                    <a:schemeClr val="tx1"/>
                  </a:solidFill>
                </a:endParaRPr>
              </a:p>
            </p:txBody>
          </p:sp>
        </mc:Choice>
        <mc:Fallback xmlns="">
          <p:sp>
            <p:nvSpPr>
              <p:cNvPr id="10" name="Rectangle: Rounded Corners 9">
                <a:extLst>
                  <a:ext uri="{FF2B5EF4-FFF2-40B4-BE49-F238E27FC236}">
                    <a16:creationId xmlns:a16="http://schemas.microsoft.com/office/drawing/2014/main" id="{72AE107F-08AD-AADD-B986-9905AB36CE89}"/>
                  </a:ext>
                </a:extLst>
              </p:cNvPr>
              <p:cNvSpPr>
                <a:spLocks noRot="1" noChangeAspect="1" noMove="1" noResize="1" noEditPoints="1" noAdjustHandles="1" noChangeArrowheads="1" noChangeShapeType="1" noTextEdit="1"/>
              </p:cNvSpPr>
              <p:nvPr/>
            </p:nvSpPr>
            <p:spPr>
              <a:xfrm>
                <a:off x="8159225" y="3367154"/>
                <a:ext cx="3878858" cy="2525325"/>
              </a:xfrm>
              <a:prstGeom prst="roundRect">
                <a:avLst/>
              </a:prstGeom>
              <a:blipFill>
                <a:blip r:embed="rId11"/>
                <a:stretch>
                  <a:fillRect/>
                </a:stretch>
              </a:blipFill>
              <a:ln>
                <a:solidFill>
                  <a:schemeClr val="tx1"/>
                </a:solidFill>
              </a:ln>
            </p:spPr>
            <p:txBody>
              <a:bodyPr/>
              <a:lstStyle/>
              <a:p>
                <a:r>
                  <a:rPr lang="en-GB">
                    <a:noFill/>
                  </a:rPr>
                  <a:t> </a:t>
                </a:r>
              </a:p>
            </p:txBody>
          </p:sp>
        </mc:Fallback>
      </mc:AlternateContent>
      <p:sp>
        <p:nvSpPr>
          <p:cNvPr id="21" name="Rectangle 20">
            <a:extLst>
              <a:ext uri="{FF2B5EF4-FFF2-40B4-BE49-F238E27FC236}">
                <a16:creationId xmlns:a16="http://schemas.microsoft.com/office/drawing/2014/main" id="{7D99C78D-4D0E-6738-7F9C-A6D926EF87EF}"/>
              </a:ext>
            </a:extLst>
          </p:cNvPr>
          <p:cNvSpPr/>
          <p:nvPr/>
        </p:nvSpPr>
        <p:spPr>
          <a:xfrm>
            <a:off x="-1" y="0"/>
            <a:ext cx="9720944" cy="100917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Methods: Adaptive Noise Cancellation</a:t>
            </a:r>
            <a:endParaRPr lang="en-GB" sz="4000" dirty="0">
              <a:solidFill>
                <a:schemeClr val="bg1"/>
              </a:solidFill>
              <a:latin typeface="+mj-lt"/>
            </a:endParaRPr>
          </a:p>
        </p:txBody>
      </p:sp>
      <p:sp>
        <p:nvSpPr>
          <p:cNvPr id="22" name="Rectangle: Rounded Corners 21">
            <a:extLst>
              <a:ext uri="{FF2B5EF4-FFF2-40B4-BE49-F238E27FC236}">
                <a16:creationId xmlns:a16="http://schemas.microsoft.com/office/drawing/2014/main" id="{D5967B5A-1551-DB68-BBD8-FF6FDAB69BFD}"/>
              </a:ext>
            </a:extLst>
          </p:cNvPr>
          <p:cNvSpPr/>
          <p:nvPr/>
        </p:nvSpPr>
        <p:spPr>
          <a:xfrm>
            <a:off x="9196639" y="1191362"/>
            <a:ext cx="2818952" cy="45750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200" b="1" dirty="0">
                <a:solidFill>
                  <a:schemeClr val="tx1"/>
                </a:solidFill>
              </a:rPr>
              <a:t>ANC in time domain</a:t>
            </a:r>
          </a:p>
        </p:txBody>
      </p:sp>
    </p:spTree>
    <p:extLst>
      <p:ext uri="{BB962C8B-B14F-4D97-AF65-F5344CB8AC3E}">
        <p14:creationId xmlns:p14="http://schemas.microsoft.com/office/powerpoint/2010/main" val="26787023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A9956A-A2E1-6310-6CE7-0597C50BF24E}"/>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diagram of a sound wave&#10;&#10;Description automatically generated">
            <a:extLst>
              <a:ext uri="{FF2B5EF4-FFF2-40B4-BE49-F238E27FC236}">
                <a16:creationId xmlns:a16="http://schemas.microsoft.com/office/drawing/2014/main" id="{EA282F2F-4430-8C18-F03B-8471B10FA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6800"/>
            <a:ext cx="8582400" cy="48276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129919F-DA00-57B9-61B5-5353980F8CBB}"/>
                  </a:ext>
                </a:extLst>
              </p:cNvPr>
              <p:cNvSpPr txBox="1"/>
              <p:nvPr/>
            </p:nvSpPr>
            <p:spPr>
              <a:xfrm>
                <a:off x="4356452" y="1755022"/>
                <a:ext cx="2290575" cy="369332"/>
              </a:xfrm>
              <a:prstGeom prst="rect">
                <a:avLst/>
              </a:prstGeom>
              <a:noFill/>
            </p:spPr>
            <p:txBody>
              <a:bodyPr wrap="square">
                <a:spAutoFit/>
              </a:bodyPr>
              <a:lstStyle/>
              <a:p>
                <a:pPr algn="ctr"/>
                <a:r>
                  <a:rPr lang="en-GB" b="0" dirty="0"/>
                  <a:t>Primary signal: </a:t>
                </a:r>
                <a14:m>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oMath>
                </a14:m>
                <a:r>
                  <a:rPr lang="en-GB" b="0" dirty="0"/>
                  <a:t> </a:t>
                </a:r>
                <a:endParaRPr lang="en-GB" dirty="0"/>
              </a:p>
            </p:txBody>
          </p:sp>
        </mc:Choice>
        <mc:Fallback xmlns="">
          <p:sp>
            <p:nvSpPr>
              <p:cNvPr id="6" name="TextBox 5">
                <a:extLst>
                  <a:ext uri="{FF2B5EF4-FFF2-40B4-BE49-F238E27FC236}">
                    <a16:creationId xmlns:a16="http://schemas.microsoft.com/office/drawing/2014/main" id="{3129919F-DA00-57B9-61B5-5353980F8CBB}"/>
                  </a:ext>
                </a:extLst>
              </p:cNvPr>
              <p:cNvSpPr txBox="1">
                <a:spLocks noRot="1" noChangeAspect="1" noMove="1" noResize="1" noEditPoints="1" noAdjustHandles="1" noChangeArrowheads="1" noChangeShapeType="1" noTextEdit="1"/>
              </p:cNvSpPr>
              <p:nvPr/>
            </p:nvSpPr>
            <p:spPr>
              <a:xfrm>
                <a:off x="4356452" y="1755022"/>
                <a:ext cx="2290575" cy="369332"/>
              </a:xfrm>
              <a:prstGeom prst="rect">
                <a:avLst/>
              </a:prstGeom>
              <a:blipFill>
                <a:blip r:embed="rId3"/>
                <a:stretch>
                  <a:fillRect t="-8333" b="-28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84481E-225C-59D2-D332-1EF564B67352}"/>
                  </a:ext>
                </a:extLst>
              </p:cNvPr>
              <p:cNvSpPr txBox="1"/>
              <p:nvPr/>
            </p:nvSpPr>
            <p:spPr>
              <a:xfrm>
                <a:off x="166874" y="4758531"/>
                <a:ext cx="2500125" cy="369332"/>
              </a:xfrm>
              <a:prstGeom prst="rect">
                <a:avLst/>
              </a:prstGeom>
              <a:noFill/>
            </p:spPr>
            <p:txBody>
              <a:bodyPr wrap="square">
                <a:spAutoFit/>
              </a:bodyPr>
              <a:lstStyle/>
              <a:p>
                <a:pPr algn="ctr"/>
                <a:r>
                  <a:rPr lang="en-GB" b="0" dirty="0"/>
                  <a:t>Reference signal: </a:t>
                </a:r>
                <a14:m>
                  <m:oMath xmlns:m="http://schemas.openxmlformats.org/officeDocument/2006/math">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oMath>
                </a14:m>
                <a:r>
                  <a:rPr lang="en-GB" b="0" dirty="0"/>
                  <a:t> </a:t>
                </a:r>
                <a:endParaRPr lang="en-GB" dirty="0"/>
              </a:p>
            </p:txBody>
          </p:sp>
        </mc:Choice>
        <mc:Fallback xmlns="">
          <p:sp>
            <p:nvSpPr>
              <p:cNvPr id="8" name="TextBox 7">
                <a:extLst>
                  <a:ext uri="{FF2B5EF4-FFF2-40B4-BE49-F238E27FC236}">
                    <a16:creationId xmlns:a16="http://schemas.microsoft.com/office/drawing/2014/main" id="{E284481E-225C-59D2-D332-1EF564B67352}"/>
                  </a:ext>
                </a:extLst>
              </p:cNvPr>
              <p:cNvSpPr txBox="1">
                <a:spLocks noRot="1" noChangeAspect="1" noMove="1" noResize="1" noEditPoints="1" noAdjustHandles="1" noChangeArrowheads="1" noChangeShapeType="1" noTextEdit="1"/>
              </p:cNvSpPr>
              <p:nvPr/>
            </p:nvSpPr>
            <p:spPr>
              <a:xfrm>
                <a:off x="166874" y="4758531"/>
                <a:ext cx="2500125" cy="369332"/>
              </a:xfrm>
              <a:prstGeom prst="rect">
                <a:avLst/>
              </a:prstGeom>
              <a:blipFill>
                <a:blip r:embed="rId4"/>
                <a:stretch>
                  <a:fillRect t="-8333" b="-28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BE2045D-5001-A946-1207-00BCCF995732}"/>
                  </a:ext>
                </a:extLst>
              </p:cNvPr>
              <p:cNvSpPr txBox="1"/>
              <p:nvPr/>
            </p:nvSpPr>
            <p:spPr>
              <a:xfrm>
                <a:off x="3324224" y="2774359"/>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10" name="TextBox 9">
                <a:extLst>
                  <a:ext uri="{FF2B5EF4-FFF2-40B4-BE49-F238E27FC236}">
                    <a16:creationId xmlns:a16="http://schemas.microsoft.com/office/drawing/2014/main" id="{5BE2045D-5001-A946-1207-00BCCF995732}"/>
                  </a:ext>
                </a:extLst>
              </p:cNvPr>
              <p:cNvSpPr txBox="1">
                <a:spLocks noRot="1" noChangeAspect="1" noMove="1" noResize="1" noEditPoints="1" noAdjustHandles="1" noChangeArrowheads="1" noChangeShapeType="1" noTextEdit="1"/>
              </p:cNvSpPr>
              <p:nvPr/>
            </p:nvSpPr>
            <p:spPr>
              <a:xfrm>
                <a:off x="3324224" y="2774359"/>
                <a:ext cx="219611" cy="276999"/>
              </a:xfrm>
              <a:prstGeom prst="rect">
                <a:avLst/>
              </a:prstGeom>
              <a:blipFill>
                <a:blip r:embed="rId5"/>
                <a:stretch>
                  <a:fillRect l="-22222" r="-25000" b="-65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A49D1C2-FE0B-1368-055D-8755648DE762}"/>
                  </a:ext>
                </a:extLst>
              </p:cNvPr>
              <p:cNvSpPr txBox="1"/>
              <p:nvPr/>
            </p:nvSpPr>
            <p:spPr>
              <a:xfrm>
                <a:off x="3324224" y="3152001"/>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11" name="TextBox 10">
                <a:extLst>
                  <a:ext uri="{FF2B5EF4-FFF2-40B4-BE49-F238E27FC236}">
                    <a16:creationId xmlns:a16="http://schemas.microsoft.com/office/drawing/2014/main" id="{9A49D1C2-FE0B-1368-055D-8755648DE762}"/>
                  </a:ext>
                </a:extLst>
              </p:cNvPr>
              <p:cNvSpPr txBox="1">
                <a:spLocks noRot="1" noChangeAspect="1" noMove="1" noResize="1" noEditPoints="1" noAdjustHandles="1" noChangeArrowheads="1" noChangeShapeType="1" noTextEdit="1"/>
              </p:cNvSpPr>
              <p:nvPr/>
            </p:nvSpPr>
            <p:spPr>
              <a:xfrm>
                <a:off x="3324224" y="3152001"/>
                <a:ext cx="219611" cy="276999"/>
              </a:xfrm>
              <a:prstGeom prst="rect">
                <a:avLst/>
              </a:prstGeom>
              <a:blipFill>
                <a:blip r:embed="rId6"/>
                <a:stretch>
                  <a:fillRect l="-22222" r="-25000" b="-6522"/>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80FE3672-8227-6749-3A7A-2641BE54B69A}"/>
              </a:ext>
            </a:extLst>
          </p:cNvPr>
          <p:cNvSpPr txBox="1"/>
          <p:nvPr/>
        </p:nvSpPr>
        <p:spPr>
          <a:xfrm>
            <a:off x="10955685" y="177771"/>
            <a:ext cx="1059906" cy="369332"/>
          </a:xfrm>
          <a:prstGeom prst="rect">
            <a:avLst/>
          </a:prstGeom>
          <a:ln>
            <a:solidFill>
              <a:schemeClr val="accent2"/>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GB" dirty="0"/>
              <a:t>Methods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E7C3E3D-CECD-8729-D53A-948002CF0CCB}"/>
                  </a:ext>
                </a:extLst>
              </p:cNvPr>
              <p:cNvSpPr txBox="1"/>
              <p:nvPr/>
            </p:nvSpPr>
            <p:spPr>
              <a:xfrm>
                <a:off x="7141215" y="2589693"/>
                <a:ext cx="2290575" cy="369332"/>
              </a:xfrm>
              <a:prstGeom prst="rect">
                <a:avLst/>
              </a:prstGeom>
              <a:noFill/>
            </p:spPr>
            <p:txBody>
              <a:bodyPr wrap="square">
                <a:spAutoFit/>
              </a:bodyPr>
              <a:lstStyle/>
              <a:p>
                <a:pPr algn="ctr"/>
                <a:r>
                  <a:rPr lang="en-GB" b="0" dirty="0"/>
                  <a:t>Error signal: </a:t>
                </a:r>
                <a14:m>
                  <m:oMath xmlns:m="http://schemas.openxmlformats.org/officeDocument/2006/math">
                    <m:r>
                      <a:rPr lang="en-GB" b="0" i="1" smtClean="0">
                        <a:latin typeface="Cambria Math" panose="02040503050406030204" pitchFamily="18" charset="0"/>
                      </a:rPr>
                      <m:t>𝑒</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oMath>
                </a14:m>
                <a:r>
                  <a:rPr lang="en-GB" b="0" dirty="0"/>
                  <a:t> </a:t>
                </a:r>
                <a:endParaRPr lang="en-GB" dirty="0"/>
              </a:p>
            </p:txBody>
          </p:sp>
        </mc:Choice>
        <mc:Fallback xmlns="">
          <p:sp>
            <p:nvSpPr>
              <p:cNvPr id="14" name="TextBox 13">
                <a:extLst>
                  <a:ext uri="{FF2B5EF4-FFF2-40B4-BE49-F238E27FC236}">
                    <a16:creationId xmlns:a16="http://schemas.microsoft.com/office/drawing/2014/main" id="{8E7C3E3D-CECD-8729-D53A-948002CF0CCB}"/>
                  </a:ext>
                </a:extLst>
              </p:cNvPr>
              <p:cNvSpPr txBox="1">
                <a:spLocks noRot="1" noChangeAspect="1" noMove="1" noResize="1" noEditPoints="1" noAdjustHandles="1" noChangeArrowheads="1" noChangeShapeType="1" noTextEdit="1"/>
              </p:cNvSpPr>
              <p:nvPr/>
            </p:nvSpPr>
            <p:spPr>
              <a:xfrm>
                <a:off x="7141215" y="2589693"/>
                <a:ext cx="2290575" cy="369332"/>
              </a:xfrm>
              <a:prstGeom prst="rect">
                <a:avLst/>
              </a:prstGeom>
              <a:blipFill>
                <a:blip r:embed="rId8"/>
                <a:stretch>
                  <a:fillRect t="-8333" b="-28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E9F9E60-5F93-B870-AA1D-2879BD3DFB9F}"/>
                  </a:ext>
                </a:extLst>
              </p:cNvPr>
              <p:cNvSpPr txBox="1"/>
              <p:nvPr/>
            </p:nvSpPr>
            <p:spPr>
              <a:xfrm>
                <a:off x="271647" y="2976406"/>
                <a:ext cx="2290575" cy="390748"/>
              </a:xfrm>
              <a:prstGeom prst="rect">
                <a:avLst/>
              </a:prstGeom>
              <a:solidFill>
                <a:schemeClr val="bg1"/>
              </a:solidFill>
            </p:spPr>
            <p:txBody>
              <a:bodyPr wrap="square">
                <a:spAutoFit/>
              </a:bodyPr>
              <a:lstStyle/>
              <a:p>
                <a:pPr algn="ctr"/>
                <a:r>
                  <a:rPr lang="en-GB" b="0" dirty="0"/>
                  <a:t>Primary noise: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𝑝</m:t>
                        </m:r>
                      </m:sub>
                    </m:sSub>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oMath>
                </a14:m>
                <a:r>
                  <a:rPr lang="en-GB" b="0" dirty="0"/>
                  <a:t> </a:t>
                </a:r>
                <a:endParaRPr lang="en-GB" dirty="0"/>
              </a:p>
            </p:txBody>
          </p:sp>
        </mc:Choice>
        <mc:Fallback xmlns="">
          <p:sp>
            <p:nvSpPr>
              <p:cNvPr id="15" name="TextBox 14">
                <a:extLst>
                  <a:ext uri="{FF2B5EF4-FFF2-40B4-BE49-F238E27FC236}">
                    <a16:creationId xmlns:a16="http://schemas.microsoft.com/office/drawing/2014/main" id="{3E9F9E60-5F93-B870-AA1D-2879BD3DFB9F}"/>
                  </a:ext>
                </a:extLst>
              </p:cNvPr>
              <p:cNvSpPr txBox="1">
                <a:spLocks noRot="1" noChangeAspect="1" noMove="1" noResize="1" noEditPoints="1" noAdjustHandles="1" noChangeArrowheads="1" noChangeShapeType="1" noTextEdit="1"/>
              </p:cNvSpPr>
              <p:nvPr/>
            </p:nvSpPr>
            <p:spPr>
              <a:xfrm>
                <a:off x="271647" y="2976406"/>
                <a:ext cx="2290575" cy="390748"/>
              </a:xfrm>
              <a:prstGeom prst="rect">
                <a:avLst/>
              </a:prstGeom>
              <a:blipFill>
                <a:blip r:embed="rId9"/>
                <a:stretch>
                  <a:fillRect l="-533" t="-4688" b="-2187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EB03D83-9A55-052A-5AE8-23527DF613D6}"/>
                  </a:ext>
                </a:extLst>
              </p:cNvPr>
              <p:cNvSpPr txBox="1"/>
              <p:nvPr/>
            </p:nvSpPr>
            <p:spPr>
              <a:xfrm>
                <a:off x="166874" y="1385690"/>
                <a:ext cx="2290575" cy="369332"/>
              </a:xfrm>
              <a:prstGeom prst="rect">
                <a:avLst/>
              </a:prstGeom>
              <a:noFill/>
            </p:spPr>
            <p:txBody>
              <a:bodyPr wrap="square">
                <a:spAutoFit/>
              </a:bodyPr>
              <a:lstStyle/>
              <a:p>
                <a:pPr algn="ctr"/>
                <a:r>
                  <a:rPr lang="en-GB" dirty="0"/>
                  <a:t>Heart sound</a:t>
                </a:r>
                <a:r>
                  <a:rPr lang="en-GB" b="0" dirty="0"/>
                  <a:t>: </a:t>
                </a:r>
                <a14:m>
                  <m:oMath xmlns:m="http://schemas.openxmlformats.org/officeDocument/2006/math">
                    <m:r>
                      <a:rPr lang="en-GB" b="0" i="1" smtClean="0">
                        <a:latin typeface="Cambria Math" panose="02040503050406030204" pitchFamily="18" charset="0"/>
                      </a:rPr>
                      <m:t>𝑠</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oMath>
                </a14:m>
                <a:r>
                  <a:rPr lang="en-GB" b="0" dirty="0"/>
                  <a:t> </a:t>
                </a:r>
                <a:endParaRPr lang="en-GB" dirty="0"/>
              </a:p>
            </p:txBody>
          </p:sp>
        </mc:Choice>
        <mc:Fallback xmlns="">
          <p:sp>
            <p:nvSpPr>
              <p:cNvPr id="16" name="TextBox 15">
                <a:extLst>
                  <a:ext uri="{FF2B5EF4-FFF2-40B4-BE49-F238E27FC236}">
                    <a16:creationId xmlns:a16="http://schemas.microsoft.com/office/drawing/2014/main" id="{3EB03D83-9A55-052A-5AE8-23527DF613D6}"/>
                  </a:ext>
                </a:extLst>
              </p:cNvPr>
              <p:cNvSpPr txBox="1">
                <a:spLocks noRot="1" noChangeAspect="1" noMove="1" noResize="1" noEditPoints="1" noAdjustHandles="1" noChangeArrowheads="1" noChangeShapeType="1" noTextEdit="1"/>
              </p:cNvSpPr>
              <p:nvPr/>
            </p:nvSpPr>
            <p:spPr>
              <a:xfrm>
                <a:off x="166874" y="1385690"/>
                <a:ext cx="2290575" cy="369332"/>
              </a:xfrm>
              <a:prstGeom prst="rect">
                <a:avLst/>
              </a:prstGeom>
              <a:blipFill>
                <a:blip r:embed="rId10"/>
                <a:stretch>
                  <a:fillRect t="-6557" b="-26230"/>
                </a:stretch>
              </a:blipFill>
            </p:spPr>
            <p:txBody>
              <a:bodyPr/>
              <a:lstStyle/>
              <a:p>
                <a:r>
                  <a:rPr lang="en-GB">
                    <a:noFill/>
                  </a:rPr>
                  <a:t> </a:t>
                </a:r>
              </a:p>
            </p:txBody>
          </p:sp>
        </mc:Fallback>
      </mc:AlternateContent>
      <p:sp>
        <p:nvSpPr>
          <p:cNvPr id="7" name="Oval 6">
            <a:extLst>
              <a:ext uri="{FF2B5EF4-FFF2-40B4-BE49-F238E27FC236}">
                <a16:creationId xmlns:a16="http://schemas.microsoft.com/office/drawing/2014/main" id="{1B22DD4E-8403-55D0-7DA6-76261EAC3228}"/>
              </a:ext>
            </a:extLst>
          </p:cNvPr>
          <p:cNvSpPr/>
          <p:nvPr/>
        </p:nvSpPr>
        <p:spPr>
          <a:xfrm>
            <a:off x="1846216" y="5633219"/>
            <a:ext cx="1432012" cy="518520"/>
          </a:xfrm>
          <a:prstGeom prst="ellipse">
            <a:avLst/>
          </a:prstGeo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Update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46D7C0-E4A2-D5A6-A8F2-793B32C4FE1F}"/>
                  </a:ext>
                </a:extLst>
              </p:cNvPr>
              <p:cNvSpPr txBox="1"/>
              <p:nvPr/>
            </p:nvSpPr>
            <p:spPr>
              <a:xfrm>
                <a:off x="4186098" y="4055623"/>
                <a:ext cx="2631281" cy="646331"/>
              </a:xfrm>
              <a:prstGeom prst="rect">
                <a:avLst/>
              </a:prstGeom>
              <a:noFill/>
            </p:spPr>
            <p:txBody>
              <a:bodyPr wrap="square">
                <a:spAutoFit/>
              </a:bodyPr>
              <a:lstStyle/>
              <a:p>
                <a:pPr algn="ctr"/>
                <a:r>
                  <a:rPr lang="en-GB" b="0" dirty="0"/>
                  <a:t>Estimated primary noise: </a:t>
                </a:r>
                <a14:m>
                  <m:oMath xmlns:m="http://schemas.openxmlformats.org/officeDocument/2006/math">
                    <m:r>
                      <a:rPr lang="en-GB" sz="1800" b="0" i="1" smtClean="0">
                        <a:solidFill>
                          <a:schemeClr val="tx1"/>
                        </a:solidFill>
                        <a:latin typeface="Cambria Math" panose="02040503050406030204" pitchFamily="18" charset="0"/>
                      </a:rPr>
                      <m:t>𝑛</m:t>
                    </m:r>
                    <m:r>
                      <a:rPr lang="en-GB" sz="1800" b="0" i="1" smtClean="0">
                        <a:solidFill>
                          <a:schemeClr val="tx1"/>
                        </a:solidFill>
                        <a:latin typeface="Cambria Math" panose="02040503050406030204" pitchFamily="18" charset="0"/>
                      </a:rPr>
                      <m:t>′(</m:t>
                    </m:r>
                    <m:r>
                      <a:rPr lang="en-GB" sz="1800" b="0" i="1" smtClean="0">
                        <a:solidFill>
                          <a:schemeClr val="tx1"/>
                        </a:solidFill>
                        <a:latin typeface="Cambria Math" panose="02040503050406030204" pitchFamily="18" charset="0"/>
                      </a:rPr>
                      <m:t>𝑛</m:t>
                    </m:r>
                    <m:r>
                      <a:rPr lang="en-GB" sz="1800" b="0" i="1" smtClean="0">
                        <a:solidFill>
                          <a:schemeClr val="tx1"/>
                        </a:solidFill>
                        <a:latin typeface="Cambria Math" panose="02040503050406030204" pitchFamily="18" charset="0"/>
                      </a:rPr>
                      <m:t>)</m:t>
                    </m:r>
                  </m:oMath>
                </a14:m>
                <a:endParaRPr lang="en-GB" sz="1800" dirty="0">
                  <a:solidFill>
                    <a:schemeClr val="tx1"/>
                  </a:solidFill>
                </a:endParaRPr>
              </a:p>
            </p:txBody>
          </p:sp>
        </mc:Choice>
        <mc:Fallback xmlns="">
          <p:sp>
            <p:nvSpPr>
              <p:cNvPr id="9" name="TextBox 8">
                <a:extLst>
                  <a:ext uri="{FF2B5EF4-FFF2-40B4-BE49-F238E27FC236}">
                    <a16:creationId xmlns:a16="http://schemas.microsoft.com/office/drawing/2014/main" id="{7746D7C0-E4A2-D5A6-A8F2-793B32C4FE1F}"/>
                  </a:ext>
                </a:extLst>
              </p:cNvPr>
              <p:cNvSpPr txBox="1">
                <a:spLocks noRot="1" noChangeAspect="1" noMove="1" noResize="1" noEditPoints="1" noAdjustHandles="1" noChangeArrowheads="1" noChangeShapeType="1" noTextEdit="1"/>
              </p:cNvSpPr>
              <p:nvPr/>
            </p:nvSpPr>
            <p:spPr>
              <a:xfrm>
                <a:off x="4186098" y="4055623"/>
                <a:ext cx="2631281" cy="646331"/>
              </a:xfrm>
              <a:prstGeom prst="rect">
                <a:avLst/>
              </a:prstGeom>
              <a:blipFill>
                <a:blip r:embed="rId11"/>
                <a:stretch>
                  <a:fillRect t="-3774" b="-1509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Rectangle: Rounded Corners 17">
                <a:extLst>
                  <a:ext uri="{FF2B5EF4-FFF2-40B4-BE49-F238E27FC236}">
                    <a16:creationId xmlns:a16="http://schemas.microsoft.com/office/drawing/2014/main" id="{72F1F491-1CF2-8B5B-6E97-0A2C6837A2E4}"/>
                  </a:ext>
                </a:extLst>
              </p:cNvPr>
              <p:cNvSpPr/>
              <p:nvPr/>
            </p:nvSpPr>
            <p:spPr>
              <a:xfrm>
                <a:off x="8159225" y="3367154"/>
                <a:ext cx="3878858" cy="252532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GB" b="0" dirty="0">
                    <a:solidFill>
                      <a:schemeClr val="tx1"/>
                    </a:solidFill>
                  </a:rPr>
                  <a:t>Inputs:  </a:t>
                </a:r>
                <a14:m>
                  <m:oMath xmlns:m="http://schemas.openxmlformats.org/officeDocument/2006/math">
                    <m:r>
                      <a:rPr lang="en-GB" b="0" i="1" smtClean="0">
                        <a:solidFill>
                          <a:schemeClr val="tx1"/>
                        </a:solidFill>
                        <a:latin typeface="Cambria Math" panose="02040503050406030204" pitchFamily="18" charset="0"/>
                      </a:rPr>
                      <m:t>𝑥</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𝑛</m:t>
                        </m:r>
                      </m:e>
                    </m:d>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𝑠</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𝑛</m:t>
                        </m:r>
                      </m:e>
                    </m:d>
                    <m:r>
                      <a:rPr lang="en-GB" b="0" i="1" smtClean="0">
                        <a:solidFill>
                          <a:schemeClr val="tx1"/>
                        </a:solidFill>
                        <a:latin typeface="Cambria Math" panose="02040503050406030204" pitchFamily="18" charset="0"/>
                      </a:rPr>
                      <m:t>+</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𝑛</m:t>
                        </m:r>
                      </m:e>
                      <m:sub>
                        <m:r>
                          <a:rPr lang="en-GB" b="0" i="1" smtClean="0">
                            <a:solidFill>
                              <a:schemeClr val="tx1"/>
                            </a:solidFill>
                            <a:latin typeface="Cambria Math" panose="02040503050406030204" pitchFamily="18" charset="0"/>
                          </a:rPr>
                          <m:t>𝑝</m:t>
                        </m:r>
                      </m:sub>
                    </m:sSub>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𝑛</m:t>
                        </m:r>
                      </m:e>
                    </m:d>
                  </m:oMath>
                </a14:m>
                <a:r>
                  <a:rPr lang="en-GB" dirty="0">
                    <a:solidFill>
                      <a:schemeClr val="tx1"/>
                    </a:solidFill>
                  </a:rPr>
                  <a:t> and </a:t>
                </a:r>
                <a14:m>
                  <m:oMath xmlns:m="http://schemas.openxmlformats.org/officeDocument/2006/math">
                    <m:r>
                      <a:rPr lang="en-GB" b="0" i="1" smtClean="0">
                        <a:solidFill>
                          <a:schemeClr val="tx1"/>
                        </a:solidFill>
                        <a:latin typeface="Cambria Math" panose="02040503050406030204" pitchFamily="18" charset="0"/>
                      </a:rPr>
                      <m:t>𝑛</m:t>
                    </m:r>
                    <m:d>
                      <m:dPr>
                        <m:ctrlPr>
                          <a:rPr lang="en-GB" i="1">
                            <a:solidFill>
                              <a:schemeClr val="tx1"/>
                            </a:solidFill>
                            <a:latin typeface="Cambria Math" panose="02040503050406030204" pitchFamily="18" charset="0"/>
                          </a:rPr>
                        </m:ctrlPr>
                      </m:dPr>
                      <m:e>
                        <m:r>
                          <a:rPr lang="en-GB" i="1">
                            <a:solidFill>
                              <a:schemeClr val="tx1"/>
                            </a:solidFill>
                            <a:latin typeface="Cambria Math" panose="02040503050406030204" pitchFamily="18" charset="0"/>
                          </a:rPr>
                          <m:t>𝑛</m:t>
                        </m:r>
                      </m:e>
                    </m:d>
                  </m:oMath>
                </a14:m>
                <a:endParaRPr lang="en-GB" dirty="0">
                  <a:solidFill>
                    <a:schemeClr val="tx1"/>
                  </a:solidFill>
                </a:endParaRPr>
              </a:p>
              <a:p>
                <a:pPr marL="342900" indent="-342900" algn="ctr">
                  <a:buAutoNum type="arabicPeriod"/>
                </a:pPr>
                <a:r>
                  <a:rPr lang="en-GB" dirty="0">
                    <a:solidFill>
                      <a:schemeClr val="tx1"/>
                    </a:solidFill>
                  </a:rPr>
                  <a:t>Filter estimates </a:t>
                </a:r>
                <a14:m>
                  <m:oMath xmlns:m="http://schemas.openxmlformats.org/officeDocument/2006/math">
                    <m:r>
                      <a:rPr lang="en-GB" b="0" i="1" smtClean="0">
                        <a:solidFill>
                          <a:schemeClr val="tx1"/>
                        </a:solidFill>
                        <a:latin typeface="Cambria Math" panose="02040503050406030204" pitchFamily="18" charset="0"/>
                      </a:rPr>
                      <m:t>𝑛</m:t>
                    </m:r>
                    <m:r>
                      <a:rPr lang="en-GB" b="0" i="1" smtClean="0">
                        <a:solidFill>
                          <a:schemeClr val="tx1"/>
                        </a:solidFill>
                        <a:latin typeface="Cambria Math" panose="02040503050406030204" pitchFamily="18" charset="0"/>
                      </a:rPr>
                      <m:t>′</m:t>
                    </m:r>
                    <m:d>
                      <m:dPr>
                        <m:ctrlPr>
                          <a:rPr lang="en-GB" i="1">
                            <a:solidFill>
                              <a:schemeClr val="tx1"/>
                            </a:solidFill>
                            <a:latin typeface="Cambria Math" panose="02040503050406030204" pitchFamily="18" charset="0"/>
                          </a:rPr>
                        </m:ctrlPr>
                      </m:dPr>
                      <m:e>
                        <m:r>
                          <a:rPr lang="en-GB" i="1">
                            <a:solidFill>
                              <a:schemeClr val="tx1"/>
                            </a:solidFill>
                            <a:latin typeface="Cambria Math" panose="02040503050406030204" pitchFamily="18" charset="0"/>
                          </a:rPr>
                          <m:t>𝑛</m:t>
                        </m:r>
                      </m:e>
                    </m:d>
                  </m:oMath>
                </a14:m>
                <a:endParaRPr lang="en-GB" dirty="0">
                  <a:solidFill>
                    <a:schemeClr val="tx1"/>
                  </a:solidFill>
                </a:endParaRPr>
              </a:p>
              <a:p>
                <a:pPr marL="342900" indent="-342900" algn="ctr">
                  <a:buAutoNum type="arabicPeriod"/>
                </a:pPr>
                <a:r>
                  <a:rPr lang="en-GB" dirty="0">
                    <a:solidFill>
                      <a:schemeClr val="tx1"/>
                    </a:solidFill>
                  </a:rPr>
                  <a:t>Output: </a:t>
                </a:r>
                <a14:m>
                  <m:oMath xmlns:m="http://schemas.openxmlformats.org/officeDocument/2006/math">
                    <m:r>
                      <a:rPr lang="en-GB" b="0" i="1" smtClean="0">
                        <a:solidFill>
                          <a:schemeClr val="tx1"/>
                        </a:solidFill>
                        <a:latin typeface="Cambria Math" panose="02040503050406030204" pitchFamily="18" charset="0"/>
                      </a:rPr>
                      <m:t>𝑒</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𝑛</m:t>
                        </m:r>
                      </m:e>
                    </m:d>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𝑥</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𝑛</m:t>
                        </m:r>
                      </m:e>
                    </m:d>
                    <m:r>
                      <a:rPr lang="en-GB" b="0" i="1" smtClean="0">
                        <a:solidFill>
                          <a:schemeClr val="tx1"/>
                        </a:solidFill>
                        <a:latin typeface="Cambria Math" panose="02040503050406030204" pitchFamily="18" charset="0"/>
                      </a:rPr>
                      <m:t>−</m:t>
                    </m:r>
                    <m:sSup>
                      <m:sSupPr>
                        <m:ctrlPr>
                          <a:rPr lang="en-GB" b="0" i="1" smtClean="0">
                            <a:solidFill>
                              <a:schemeClr val="tx1"/>
                            </a:solidFill>
                            <a:latin typeface="Cambria Math" panose="02040503050406030204" pitchFamily="18" charset="0"/>
                          </a:rPr>
                        </m:ctrlPr>
                      </m:sSupPr>
                      <m:e>
                        <m:r>
                          <a:rPr lang="en-GB" b="0" i="1" smtClean="0">
                            <a:solidFill>
                              <a:schemeClr val="tx1"/>
                            </a:solidFill>
                            <a:latin typeface="Cambria Math" panose="02040503050406030204" pitchFamily="18" charset="0"/>
                          </a:rPr>
                          <m:t>𝑛</m:t>
                        </m:r>
                      </m:e>
                      <m:sup>
                        <m:r>
                          <a:rPr lang="en-GB" b="0" i="1" smtClean="0">
                            <a:solidFill>
                              <a:schemeClr val="tx1"/>
                            </a:solidFill>
                            <a:latin typeface="Cambria Math" panose="02040503050406030204" pitchFamily="18" charset="0"/>
                          </a:rPr>
                          <m:t>′</m:t>
                        </m:r>
                      </m:sup>
                    </m:sSup>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𝑛</m:t>
                        </m:r>
                      </m:e>
                    </m:d>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𝑠</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𝑛</m:t>
                        </m:r>
                      </m:e>
                    </m:d>
                    <m:r>
                      <a:rPr lang="en-GB" b="0" i="1" smtClean="0">
                        <a:solidFill>
                          <a:schemeClr val="tx1"/>
                        </a:solidFill>
                        <a:latin typeface="Cambria Math" panose="02040503050406030204" pitchFamily="18" charset="0"/>
                      </a:rPr>
                      <m:t>+</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𝑛</m:t>
                        </m:r>
                      </m:e>
                      <m:sub>
                        <m:r>
                          <a:rPr lang="en-GB" b="0" i="1" smtClean="0">
                            <a:solidFill>
                              <a:schemeClr val="tx1"/>
                            </a:solidFill>
                            <a:latin typeface="Cambria Math" panose="02040503050406030204" pitchFamily="18" charset="0"/>
                          </a:rPr>
                          <m:t>𝑝</m:t>
                        </m:r>
                      </m:sub>
                    </m:sSub>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𝑛</m:t>
                        </m:r>
                      </m:e>
                    </m:d>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𝑛</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𝑛</m:t>
                    </m:r>
                    <m:r>
                      <a:rPr lang="en-GB" b="0" i="1" smtClean="0">
                        <a:solidFill>
                          <a:schemeClr val="tx1"/>
                        </a:solidFill>
                        <a:latin typeface="Cambria Math" panose="02040503050406030204" pitchFamily="18" charset="0"/>
                      </a:rPr>
                      <m:t>)</m:t>
                    </m:r>
                  </m:oMath>
                </a14:m>
                <a:r>
                  <a:rPr lang="en-GB" dirty="0">
                    <a:solidFill>
                      <a:schemeClr val="tx1"/>
                    </a:solidFill>
                  </a:rPr>
                  <a:t> </a:t>
                </a:r>
              </a:p>
              <a:p>
                <a:pPr marL="342900" indent="-342900" algn="ctr">
                  <a:buAutoNum type="arabicPeriod"/>
                </a:pPr>
                <a:r>
                  <a:rPr lang="en-GB" dirty="0">
                    <a:solidFill>
                      <a:schemeClr val="tx1"/>
                    </a:solidFill>
                  </a:rPr>
                  <a:t>Update the filter to approach </a:t>
                </a:r>
                <a14:m>
                  <m:oMath xmlns:m="http://schemas.openxmlformats.org/officeDocument/2006/math">
                    <m:r>
                      <a:rPr lang="en-GB" b="0" i="1" smtClean="0">
                        <a:solidFill>
                          <a:schemeClr val="tx1"/>
                        </a:solidFill>
                        <a:latin typeface="Cambria Math" panose="02040503050406030204" pitchFamily="18" charset="0"/>
                      </a:rPr>
                      <m:t>𝑛</m:t>
                    </m:r>
                    <m:r>
                      <a:rPr lang="en-GB" b="0" i="1" smtClean="0">
                        <a:solidFill>
                          <a:schemeClr val="tx1"/>
                        </a:solidFill>
                        <a:latin typeface="Cambria Math" panose="02040503050406030204" pitchFamily="18" charset="0"/>
                      </a:rPr>
                      <m:t>′</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𝑛</m:t>
                        </m:r>
                      </m:e>
                    </m:d>
                    <m:r>
                      <a:rPr lang="en-GB" b="0" i="1" smtClean="0">
                        <a:solidFill>
                          <a:schemeClr val="tx1"/>
                        </a:solidFill>
                        <a:latin typeface="Cambria Math" panose="02040503050406030204" pitchFamily="18" charset="0"/>
                        <a:ea typeface="Cambria Math" panose="02040503050406030204" pitchFamily="18" charset="0"/>
                      </a:rPr>
                      <m:t>≈</m:t>
                    </m:r>
                    <m:sSub>
                      <m:sSubPr>
                        <m:ctrlPr>
                          <a:rPr lang="en-GB" b="0" i="1" smtClean="0">
                            <a:solidFill>
                              <a:schemeClr val="tx1"/>
                            </a:solidFill>
                            <a:latin typeface="Cambria Math" panose="02040503050406030204" pitchFamily="18" charset="0"/>
                            <a:ea typeface="Cambria Math" panose="02040503050406030204" pitchFamily="18" charset="0"/>
                          </a:rPr>
                        </m:ctrlPr>
                      </m:sSubPr>
                      <m:e>
                        <m:r>
                          <a:rPr lang="en-GB" b="0" i="1" smtClean="0">
                            <a:solidFill>
                              <a:schemeClr val="tx1"/>
                            </a:solidFill>
                            <a:latin typeface="Cambria Math" panose="02040503050406030204" pitchFamily="18" charset="0"/>
                            <a:ea typeface="Cambria Math" panose="02040503050406030204" pitchFamily="18" charset="0"/>
                          </a:rPr>
                          <m:t>𝑛</m:t>
                        </m:r>
                      </m:e>
                      <m:sub>
                        <m:r>
                          <a:rPr lang="en-GB" b="0" i="1" smtClean="0">
                            <a:solidFill>
                              <a:schemeClr val="tx1"/>
                            </a:solidFill>
                            <a:latin typeface="Cambria Math" panose="02040503050406030204" pitchFamily="18" charset="0"/>
                            <a:ea typeface="Cambria Math" panose="02040503050406030204" pitchFamily="18" charset="0"/>
                          </a:rPr>
                          <m:t>𝑝</m:t>
                        </m:r>
                      </m:sub>
                    </m:sSub>
                    <m:r>
                      <a:rPr lang="en-GB" b="0" i="1" smtClean="0">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𝑛</m:t>
                    </m:r>
                    <m:r>
                      <a:rPr lang="en-GB" b="0" i="1" smtClean="0">
                        <a:solidFill>
                          <a:schemeClr val="tx1"/>
                        </a:solidFill>
                        <a:latin typeface="Cambria Math" panose="02040503050406030204" pitchFamily="18" charset="0"/>
                        <a:ea typeface="Cambria Math" panose="02040503050406030204" pitchFamily="18" charset="0"/>
                      </a:rPr>
                      <m:t>)</m:t>
                    </m:r>
                  </m:oMath>
                </a14:m>
                <a:endParaRPr lang="en-GB" dirty="0">
                  <a:solidFill>
                    <a:schemeClr val="tx1"/>
                  </a:solidFill>
                </a:endParaRPr>
              </a:p>
            </p:txBody>
          </p:sp>
        </mc:Choice>
        <mc:Fallback xmlns="">
          <p:sp>
            <p:nvSpPr>
              <p:cNvPr id="18" name="Rectangle: Rounded Corners 17">
                <a:extLst>
                  <a:ext uri="{FF2B5EF4-FFF2-40B4-BE49-F238E27FC236}">
                    <a16:creationId xmlns:a16="http://schemas.microsoft.com/office/drawing/2014/main" id="{72F1F491-1CF2-8B5B-6E97-0A2C6837A2E4}"/>
                  </a:ext>
                </a:extLst>
              </p:cNvPr>
              <p:cNvSpPr>
                <a:spLocks noRot="1" noChangeAspect="1" noMove="1" noResize="1" noEditPoints="1" noAdjustHandles="1" noChangeArrowheads="1" noChangeShapeType="1" noTextEdit="1"/>
              </p:cNvSpPr>
              <p:nvPr/>
            </p:nvSpPr>
            <p:spPr>
              <a:xfrm>
                <a:off x="8159225" y="3367154"/>
                <a:ext cx="3878858" cy="2525325"/>
              </a:xfrm>
              <a:prstGeom prst="roundRect">
                <a:avLst/>
              </a:prstGeom>
              <a:blipFill>
                <a:blip r:embed="rId12"/>
                <a:stretch>
                  <a:fillRect/>
                </a:stretch>
              </a:blipFill>
              <a:ln>
                <a:solidFill>
                  <a:schemeClr val="tx1"/>
                </a:solidFill>
              </a:ln>
            </p:spPr>
            <p:txBody>
              <a:bodyPr/>
              <a:lstStyle/>
              <a:p>
                <a:r>
                  <a:rPr lang="en-GB">
                    <a:noFill/>
                  </a:rPr>
                  <a:t> </a:t>
                </a:r>
              </a:p>
            </p:txBody>
          </p:sp>
        </mc:Fallback>
      </mc:AlternateContent>
      <p:sp>
        <p:nvSpPr>
          <p:cNvPr id="20" name="Rectangle 19">
            <a:extLst>
              <a:ext uri="{FF2B5EF4-FFF2-40B4-BE49-F238E27FC236}">
                <a16:creationId xmlns:a16="http://schemas.microsoft.com/office/drawing/2014/main" id="{EA313F4D-4FB5-A76E-2B72-A38AD2A72974}"/>
              </a:ext>
            </a:extLst>
          </p:cNvPr>
          <p:cNvSpPr/>
          <p:nvPr/>
        </p:nvSpPr>
        <p:spPr>
          <a:xfrm>
            <a:off x="-1" y="0"/>
            <a:ext cx="9720944" cy="100917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Methods: Adaptive Noise Cancellation</a:t>
            </a:r>
            <a:endParaRPr lang="en-GB" sz="4000" dirty="0">
              <a:solidFill>
                <a:schemeClr val="bg1"/>
              </a:solidFill>
              <a:latin typeface="+mj-lt"/>
            </a:endParaRPr>
          </a:p>
        </p:txBody>
      </p:sp>
      <p:sp>
        <p:nvSpPr>
          <p:cNvPr id="21" name="Rectangle: Rounded Corners 20">
            <a:extLst>
              <a:ext uri="{FF2B5EF4-FFF2-40B4-BE49-F238E27FC236}">
                <a16:creationId xmlns:a16="http://schemas.microsoft.com/office/drawing/2014/main" id="{99B22E5F-9425-BBBE-27B9-7F0E604DE81C}"/>
              </a:ext>
            </a:extLst>
          </p:cNvPr>
          <p:cNvSpPr/>
          <p:nvPr/>
        </p:nvSpPr>
        <p:spPr>
          <a:xfrm>
            <a:off x="9196639" y="1191362"/>
            <a:ext cx="2818952" cy="45750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200" b="1" dirty="0">
                <a:solidFill>
                  <a:schemeClr val="tx1"/>
                </a:solidFill>
              </a:rPr>
              <a:t>ANC in time domain</a:t>
            </a:r>
          </a:p>
        </p:txBody>
      </p:sp>
    </p:spTree>
    <p:extLst>
      <p:ext uri="{BB962C8B-B14F-4D97-AF65-F5344CB8AC3E}">
        <p14:creationId xmlns:p14="http://schemas.microsoft.com/office/powerpoint/2010/main" val="7775854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A9956A-A2E1-6310-6CE7-0597C50BF24E}"/>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A diagram of a waveform&#10;&#10;Description automatically generated">
            <a:extLst>
              <a:ext uri="{FF2B5EF4-FFF2-40B4-BE49-F238E27FC236}">
                <a16:creationId xmlns:a16="http://schemas.microsoft.com/office/drawing/2014/main" id="{4A9E7655-5D87-7554-1055-35EC6DDED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6800"/>
            <a:ext cx="8582401" cy="4827600"/>
          </a:xfrm>
          <a:prstGeom prst="rect">
            <a:avLst/>
          </a:prstGeom>
        </p:spPr>
      </p:pic>
      <p:pic>
        <p:nvPicPr>
          <p:cNvPr id="8" name="Picture 7" descr="A black and white sound waves&#10;&#10;Description automatically generated">
            <a:extLst>
              <a:ext uri="{FF2B5EF4-FFF2-40B4-BE49-F238E27FC236}">
                <a16:creationId xmlns:a16="http://schemas.microsoft.com/office/drawing/2014/main" id="{62B5859A-1E0D-6776-55B0-54D27F7AA2DA}"/>
              </a:ext>
            </a:extLst>
          </p:cNvPr>
          <p:cNvPicPr>
            <a:picLocks noChangeAspect="1"/>
          </p:cNvPicPr>
          <p:nvPr/>
        </p:nvPicPr>
        <p:blipFill rotWithShape="1">
          <a:blip r:embed="rId3">
            <a:extLst>
              <a:ext uri="{28A0092B-C50C-407E-A947-70E740481C1C}">
                <a14:useLocalDpi xmlns:a14="http://schemas.microsoft.com/office/drawing/2010/main" val="0"/>
              </a:ext>
            </a:extLst>
          </a:blip>
          <a:srcRect l="11896" t="6479" r="8774" b="11248"/>
          <a:stretch/>
        </p:blipFill>
        <p:spPr>
          <a:xfrm>
            <a:off x="8917350" y="2219604"/>
            <a:ext cx="2549238" cy="1760600"/>
          </a:xfrm>
          <a:prstGeom prst="rect">
            <a:avLst/>
          </a:prstGeom>
        </p:spPr>
      </p:pic>
      <p:cxnSp>
        <p:nvCxnSpPr>
          <p:cNvPr id="10" name="Straight Arrow Connector 9">
            <a:extLst>
              <a:ext uri="{FF2B5EF4-FFF2-40B4-BE49-F238E27FC236}">
                <a16:creationId xmlns:a16="http://schemas.microsoft.com/office/drawing/2014/main" id="{6482C417-BB5F-C903-6733-8C2C73FDB2EB}"/>
              </a:ext>
            </a:extLst>
          </p:cNvPr>
          <p:cNvCxnSpPr>
            <a:cxnSpLocks/>
          </p:cNvCxnSpPr>
          <p:nvPr/>
        </p:nvCxnSpPr>
        <p:spPr>
          <a:xfrm>
            <a:off x="7914986" y="3099904"/>
            <a:ext cx="1002364"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E2D39A7-22E9-F29C-810C-D2B13065D1EE}"/>
                  </a:ext>
                </a:extLst>
              </p:cNvPr>
              <p:cNvSpPr txBox="1"/>
              <p:nvPr/>
            </p:nvSpPr>
            <p:spPr>
              <a:xfrm>
                <a:off x="4356452" y="1755022"/>
                <a:ext cx="2290575" cy="369332"/>
              </a:xfrm>
              <a:prstGeom prst="rect">
                <a:avLst/>
              </a:prstGeom>
              <a:noFill/>
            </p:spPr>
            <p:txBody>
              <a:bodyPr wrap="square">
                <a:spAutoFit/>
              </a:bodyPr>
              <a:lstStyle/>
              <a:p>
                <a:pPr algn="ctr"/>
                <a:r>
                  <a:rPr lang="en-GB" b="0" dirty="0"/>
                  <a:t>Primary signal: </a:t>
                </a:r>
                <a14:m>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oMath>
                </a14:m>
                <a:r>
                  <a:rPr lang="en-GB" b="0" dirty="0"/>
                  <a:t> </a:t>
                </a:r>
                <a:endParaRPr lang="en-GB" dirty="0"/>
              </a:p>
            </p:txBody>
          </p:sp>
        </mc:Choice>
        <mc:Fallback xmlns="">
          <p:sp>
            <p:nvSpPr>
              <p:cNvPr id="14" name="TextBox 13">
                <a:extLst>
                  <a:ext uri="{FF2B5EF4-FFF2-40B4-BE49-F238E27FC236}">
                    <a16:creationId xmlns:a16="http://schemas.microsoft.com/office/drawing/2014/main" id="{6E2D39A7-22E9-F29C-810C-D2B13065D1EE}"/>
                  </a:ext>
                </a:extLst>
              </p:cNvPr>
              <p:cNvSpPr txBox="1">
                <a:spLocks noRot="1" noChangeAspect="1" noMove="1" noResize="1" noEditPoints="1" noAdjustHandles="1" noChangeArrowheads="1" noChangeShapeType="1" noTextEdit="1"/>
              </p:cNvSpPr>
              <p:nvPr/>
            </p:nvSpPr>
            <p:spPr>
              <a:xfrm>
                <a:off x="4356452" y="1755022"/>
                <a:ext cx="2290575" cy="369332"/>
              </a:xfrm>
              <a:prstGeom prst="rect">
                <a:avLst/>
              </a:prstGeom>
              <a:blipFill>
                <a:blip r:embed="rId4"/>
                <a:stretch>
                  <a:fillRect t="-8333" b="-28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B435E7-11BB-055B-3933-2821499E94F7}"/>
                  </a:ext>
                </a:extLst>
              </p:cNvPr>
              <p:cNvSpPr txBox="1"/>
              <p:nvPr/>
            </p:nvSpPr>
            <p:spPr>
              <a:xfrm>
                <a:off x="166874" y="4758531"/>
                <a:ext cx="2500125" cy="369332"/>
              </a:xfrm>
              <a:prstGeom prst="rect">
                <a:avLst/>
              </a:prstGeom>
              <a:noFill/>
            </p:spPr>
            <p:txBody>
              <a:bodyPr wrap="square">
                <a:spAutoFit/>
              </a:bodyPr>
              <a:lstStyle/>
              <a:p>
                <a:pPr algn="ctr"/>
                <a:r>
                  <a:rPr lang="en-GB" b="0" dirty="0"/>
                  <a:t>Reference signal: </a:t>
                </a:r>
                <a14:m>
                  <m:oMath xmlns:m="http://schemas.openxmlformats.org/officeDocument/2006/math">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oMath>
                </a14:m>
                <a:r>
                  <a:rPr lang="en-GB" b="0" dirty="0"/>
                  <a:t> </a:t>
                </a:r>
                <a:endParaRPr lang="en-GB" dirty="0"/>
              </a:p>
            </p:txBody>
          </p:sp>
        </mc:Choice>
        <mc:Fallback xmlns="">
          <p:sp>
            <p:nvSpPr>
              <p:cNvPr id="15" name="TextBox 14">
                <a:extLst>
                  <a:ext uri="{FF2B5EF4-FFF2-40B4-BE49-F238E27FC236}">
                    <a16:creationId xmlns:a16="http://schemas.microsoft.com/office/drawing/2014/main" id="{4AB435E7-11BB-055B-3933-2821499E94F7}"/>
                  </a:ext>
                </a:extLst>
              </p:cNvPr>
              <p:cNvSpPr txBox="1">
                <a:spLocks noRot="1" noChangeAspect="1" noMove="1" noResize="1" noEditPoints="1" noAdjustHandles="1" noChangeArrowheads="1" noChangeShapeType="1" noTextEdit="1"/>
              </p:cNvSpPr>
              <p:nvPr/>
            </p:nvSpPr>
            <p:spPr>
              <a:xfrm>
                <a:off x="166874" y="4758531"/>
                <a:ext cx="2500125" cy="369332"/>
              </a:xfrm>
              <a:prstGeom prst="rect">
                <a:avLst/>
              </a:prstGeom>
              <a:blipFill>
                <a:blip r:embed="rId5"/>
                <a:stretch>
                  <a:fillRect t="-8333" b="-28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5262603-4FC3-0D37-E519-DCA30591D2BB}"/>
                  </a:ext>
                </a:extLst>
              </p:cNvPr>
              <p:cNvSpPr txBox="1"/>
              <p:nvPr/>
            </p:nvSpPr>
            <p:spPr>
              <a:xfrm>
                <a:off x="4186098" y="4055623"/>
                <a:ext cx="2631281" cy="646331"/>
              </a:xfrm>
              <a:prstGeom prst="rect">
                <a:avLst/>
              </a:prstGeom>
              <a:noFill/>
            </p:spPr>
            <p:txBody>
              <a:bodyPr wrap="square">
                <a:spAutoFit/>
              </a:bodyPr>
              <a:lstStyle/>
              <a:p>
                <a:pPr algn="ctr"/>
                <a:r>
                  <a:rPr lang="en-GB" b="0" dirty="0"/>
                  <a:t>Estimated primary noise: </a:t>
                </a:r>
                <a14:m>
                  <m:oMath xmlns:m="http://schemas.openxmlformats.org/officeDocument/2006/math">
                    <m:r>
                      <a:rPr lang="en-GB" sz="1800" b="0" i="1" smtClean="0">
                        <a:solidFill>
                          <a:schemeClr val="tx1"/>
                        </a:solidFill>
                        <a:latin typeface="Cambria Math" panose="02040503050406030204" pitchFamily="18" charset="0"/>
                      </a:rPr>
                      <m:t>𝑛</m:t>
                    </m:r>
                    <m:r>
                      <a:rPr lang="en-GB" sz="1800" b="0" i="1" smtClean="0">
                        <a:solidFill>
                          <a:schemeClr val="tx1"/>
                        </a:solidFill>
                        <a:latin typeface="Cambria Math" panose="02040503050406030204" pitchFamily="18" charset="0"/>
                      </a:rPr>
                      <m:t>′(</m:t>
                    </m:r>
                    <m:r>
                      <a:rPr lang="en-GB" sz="1800" b="0" i="1" smtClean="0">
                        <a:solidFill>
                          <a:schemeClr val="tx1"/>
                        </a:solidFill>
                        <a:latin typeface="Cambria Math" panose="02040503050406030204" pitchFamily="18" charset="0"/>
                      </a:rPr>
                      <m:t>𝑛</m:t>
                    </m:r>
                    <m:r>
                      <a:rPr lang="en-GB" sz="1800" b="0" i="1" smtClean="0">
                        <a:solidFill>
                          <a:schemeClr val="tx1"/>
                        </a:solidFill>
                        <a:latin typeface="Cambria Math" panose="02040503050406030204" pitchFamily="18" charset="0"/>
                      </a:rPr>
                      <m:t>)</m:t>
                    </m:r>
                  </m:oMath>
                </a14:m>
                <a:endParaRPr lang="en-GB" sz="1800" dirty="0">
                  <a:solidFill>
                    <a:schemeClr val="tx1"/>
                  </a:solidFill>
                </a:endParaRPr>
              </a:p>
            </p:txBody>
          </p:sp>
        </mc:Choice>
        <mc:Fallback xmlns="">
          <p:sp>
            <p:nvSpPr>
              <p:cNvPr id="16" name="TextBox 15">
                <a:extLst>
                  <a:ext uri="{FF2B5EF4-FFF2-40B4-BE49-F238E27FC236}">
                    <a16:creationId xmlns:a16="http://schemas.microsoft.com/office/drawing/2014/main" id="{75262603-4FC3-0D37-E519-DCA30591D2BB}"/>
                  </a:ext>
                </a:extLst>
              </p:cNvPr>
              <p:cNvSpPr txBox="1">
                <a:spLocks noRot="1" noChangeAspect="1" noMove="1" noResize="1" noEditPoints="1" noAdjustHandles="1" noChangeArrowheads="1" noChangeShapeType="1" noTextEdit="1"/>
              </p:cNvSpPr>
              <p:nvPr/>
            </p:nvSpPr>
            <p:spPr>
              <a:xfrm>
                <a:off x="4186098" y="4055623"/>
                <a:ext cx="2631281" cy="646331"/>
              </a:xfrm>
              <a:prstGeom prst="rect">
                <a:avLst/>
              </a:prstGeom>
              <a:blipFill>
                <a:blip r:embed="rId6"/>
                <a:stretch>
                  <a:fillRect t="-3774" b="-1509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ECDEDD1-3050-90B4-CD1D-4F71E8CA2E75}"/>
                  </a:ext>
                </a:extLst>
              </p:cNvPr>
              <p:cNvSpPr txBox="1"/>
              <p:nvPr/>
            </p:nvSpPr>
            <p:spPr>
              <a:xfrm>
                <a:off x="8814152" y="1755022"/>
                <a:ext cx="2652436" cy="369332"/>
              </a:xfrm>
              <a:prstGeom prst="rect">
                <a:avLst/>
              </a:prstGeom>
              <a:noFill/>
            </p:spPr>
            <p:txBody>
              <a:bodyPr wrap="square">
                <a:spAutoFit/>
              </a:bodyPr>
              <a:lstStyle/>
              <a:p>
                <a:pPr algn="ctr"/>
                <a:r>
                  <a:rPr lang="en-GB" b="0" dirty="0"/>
                  <a:t>Denoised signal: </a:t>
                </a:r>
                <a14:m>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oMath>
                </a14:m>
                <a:r>
                  <a:rPr lang="en-GB" b="0" dirty="0"/>
                  <a:t> </a:t>
                </a:r>
                <a:endParaRPr lang="en-GB" dirty="0"/>
              </a:p>
            </p:txBody>
          </p:sp>
        </mc:Choice>
        <mc:Fallback xmlns="">
          <p:sp>
            <p:nvSpPr>
              <p:cNvPr id="17" name="TextBox 16">
                <a:extLst>
                  <a:ext uri="{FF2B5EF4-FFF2-40B4-BE49-F238E27FC236}">
                    <a16:creationId xmlns:a16="http://schemas.microsoft.com/office/drawing/2014/main" id="{BECDEDD1-3050-90B4-CD1D-4F71E8CA2E75}"/>
                  </a:ext>
                </a:extLst>
              </p:cNvPr>
              <p:cNvSpPr txBox="1">
                <a:spLocks noRot="1" noChangeAspect="1" noMove="1" noResize="1" noEditPoints="1" noAdjustHandles="1" noChangeArrowheads="1" noChangeShapeType="1" noTextEdit="1"/>
              </p:cNvSpPr>
              <p:nvPr/>
            </p:nvSpPr>
            <p:spPr>
              <a:xfrm>
                <a:off x="8814152" y="1755022"/>
                <a:ext cx="2652436" cy="369332"/>
              </a:xfrm>
              <a:prstGeom prst="rect">
                <a:avLst/>
              </a:prstGeom>
              <a:blipFill>
                <a:blip r:embed="rId7"/>
                <a:stretch>
                  <a:fillRect t="-8333" b="-28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2AD0B96-7751-669E-4E48-FF35663E8A5B}"/>
                  </a:ext>
                </a:extLst>
              </p:cNvPr>
              <p:cNvSpPr txBox="1"/>
              <p:nvPr/>
            </p:nvSpPr>
            <p:spPr>
              <a:xfrm>
                <a:off x="3324224" y="2774359"/>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18" name="TextBox 17">
                <a:extLst>
                  <a:ext uri="{FF2B5EF4-FFF2-40B4-BE49-F238E27FC236}">
                    <a16:creationId xmlns:a16="http://schemas.microsoft.com/office/drawing/2014/main" id="{92AD0B96-7751-669E-4E48-FF35663E8A5B}"/>
                  </a:ext>
                </a:extLst>
              </p:cNvPr>
              <p:cNvSpPr txBox="1">
                <a:spLocks noRot="1" noChangeAspect="1" noMove="1" noResize="1" noEditPoints="1" noAdjustHandles="1" noChangeArrowheads="1" noChangeShapeType="1" noTextEdit="1"/>
              </p:cNvSpPr>
              <p:nvPr/>
            </p:nvSpPr>
            <p:spPr>
              <a:xfrm>
                <a:off x="3324224" y="2774359"/>
                <a:ext cx="219611" cy="276999"/>
              </a:xfrm>
              <a:prstGeom prst="rect">
                <a:avLst/>
              </a:prstGeom>
              <a:blipFill>
                <a:blip r:embed="rId8"/>
                <a:stretch>
                  <a:fillRect l="-22222" r="-25000" b="-65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E36DFBE-4780-1DF6-1BC7-63513E613393}"/>
                  </a:ext>
                </a:extLst>
              </p:cNvPr>
              <p:cNvSpPr txBox="1"/>
              <p:nvPr/>
            </p:nvSpPr>
            <p:spPr>
              <a:xfrm>
                <a:off x="3324224" y="3152001"/>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19" name="TextBox 18">
                <a:extLst>
                  <a:ext uri="{FF2B5EF4-FFF2-40B4-BE49-F238E27FC236}">
                    <a16:creationId xmlns:a16="http://schemas.microsoft.com/office/drawing/2014/main" id="{DE36DFBE-4780-1DF6-1BC7-63513E613393}"/>
                  </a:ext>
                </a:extLst>
              </p:cNvPr>
              <p:cNvSpPr txBox="1">
                <a:spLocks noRot="1" noChangeAspect="1" noMove="1" noResize="1" noEditPoints="1" noAdjustHandles="1" noChangeArrowheads="1" noChangeShapeType="1" noTextEdit="1"/>
              </p:cNvSpPr>
              <p:nvPr/>
            </p:nvSpPr>
            <p:spPr>
              <a:xfrm>
                <a:off x="3324224" y="3152001"/>
                <a:ext cx="219611" cy="276999"/>
              </a:xfrm>
              <a:prstGeom prst="rect">
                <a:avLst/>
              </a:prstGeom>
              <a:blipFill>
                <a:blip r:embed="rId9"/>
                <a:stretch>
                  <a:fillRect l="-22222" r="-25000" b="-6522"/>
                </a:stretch>
              </a:blipFill>
            </p:spPr>
            <p:txBody>
              <a:bodyPr/>
              <a:lstStyle/>
              <a:p>
                <a:r>
                  <a:rPr lang="en-GB">
                    <a:noFill/>
                  </a:rPr>
                  <a:t> </a:t>
                </a:r>
              </a:p>
            </p:txBody>
          </p:sp>
        </mc:Fallback>
      </mc:AlternateContent>
      <p:sp>
        <p:nvSpPr>
          <p:cNvPr id="20" name="TextBox 19">
            <a:extLst>
              <a:ext uri="{FF2B5EF4-FFF2-40B4-BE49-F238E27FC236}">
                <a16:creationId xmlns:a16="http://schemas.microsoft.com/office/drawing/2014/main" id="{DEC36E9B-B8A5-3A67-F697-956BA0435D55}"/>
              </a:ext>
            </a:extLst>
          </p:cNvPr>
          <p:cNvSpPr txBox="1"/>
          <p:nvPr/>
        </p:nvSpPr>
        <p:spPr>
          <a:xfrm>
            <a:off x="10955685" y="177771"/>
            <a:ext cx="1059906" cy="369332"/>
          </a:xfrm>
          <a:prstGeom prst="rect">
            <a:avLst/>
          </a:prstGeom>
          <a:ln>
            <a:solidFill>
              <a:schemeClr val="accent2"/>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GB" dirty="0"/>
              <a:t>Methods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836A122-356E-4F1A-0BFD-86E90190353A}"/>
                  </a:ext>
                </a:extLst>
              </p:cNvPr>
              <p:cNvSpPr txBox="1"/>
              <p:nvPr/>
            </p:nvSpPr>
            <p:spPr>
              <a:xfrm>
                <a:off x="271647" y="2976406"/>
                <a:ext cx="2290575" cy="390748"/>
              </a:xfrm>
              <a:prstGeom prst="rect">
                <a:avLst/>
              </a:prstGeom>
              <a:solidFill>
                <a:schemeClr val="bg1"/>
              </a:solidFill>
            </p:spPr>
            <p:txBody>
              <a:bodyPr wrap="square">
                <a:spAutoFit/>
              </a:bodyPr>
              <a:lstStyle/>
              <a:p>
                <a:pPr algn="ctr"/>
                <a:r>
                  <a:rPr lang="en-GB" b="0" dirty="0"/>
                  <a:t>Primary noise: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𝑝</m:t>
                        </m:r>
                      </m:sub>
                    </m:sSub>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oMath>
                </a14:m>
                <a:r>
                  <a:rPr lang="en-GB" b="0" dirty="0"/>
                  <a:t> </a:t>
                </a:r>
                <a:endParaRPr lang="en-GB" dirty="0"/>
              </a:p>
            </p:txBody>
          </p:sp>
        </mc:Choice>
        <mc:Fallback xmlns="">
          <p:sp>
            <p:nvSpPr>
              <p:cNvPr id="21" name="TextBox 20">
                <a:extLst>
                  <a:ext uri="{FF2B5EF4-FFF2-40B4-BE49-F238E27FC236}">
                    <a16:creationId xmlns:a16="http://schemas.microsoft.com/office/drawing/2014/main" id="{6836A122-356E-4F1A-0BFD-86E90190353A}"/>
                  </a:ext>
                </a:extLst>
              </p:cNvPr>
              <p:cNvSpPr txBox="1">
                <a:spLocks noRot="1" noChangeAspect="1" noMove="1" noResize="1" noEditPoints="1" noAdjustHandles="1" noChangeArrowheads="1" noChangeShapeType="1" noTextEdit="1"/>
              </p:cNvSpPr>
              <p:nvPr/>
            </p:nvSpPr>
            <p:spPr>
              <a:xfrm>
                <a:off x="271647" y="2976406"/>
                <a:ext cx="2290575" cy="390748"/>
              </a:xfrm>
              <a:prstGeom prst="rect">
                <a:avLst/>
              </a:prstGeom>
              <a:blipFill>
                <a:blip r:embed="rId10"/>
                <a:stretch>
                  <a:fillRect l="-533" t="-4688" b="-2187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3AFDC03-BB59-879D-D48E-3966F67FD569}"/>
                  </a:ext>
                </a:extLst>
              </p:cNvPr>
              <p:cNvSpPr txBox="1"/>
              <p:nvPr/>
            </p:nvSpPr>
            <p:spPr>
              <a:xfrm>
                <a:off x="166874" y="1385690"/>
                <a:ext cx="2290575" cy="369332"/>
              </a:xfrm>
              <a:prstGeom prst="rect">
                <a:avLst/>
              </a:prstGeom>
              <a:noFill/>
            </p:spPr>
            <p:txBody>
              <a:bodyPr wrap="square">
                <a:spAutoFit/>
              </a:bodyPr>
              <a:lstStyle/>
              <a:p>
                <a:pPr algn="ctr"/>
                <a:r>
                  <a:rPr lang="en-GB" dirty="0"/>
                  <a:t>Heart sound</a:t>
                </a:r>
                <a:r>
                  <a:rPr lang="en-GB" b="0" dirty="0"/>
                  <a:t>: </a:t>
                </a:r>
                <a14:m>
                  <m:oMath xmlns:m="http://schemas.openxmlformats.org/officeDocument/2006/math">
                    <m:r>
                      <a:rPr lang="en-GB" b="0" i="1" smtClean="0">
                        <a:latin typeface="Cambria Math" panose="02040503050406030204" pitchFamily="18" charset="0"/>
                      </a:rPr>
                      <m:t>𝑠</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oMath>
                </a14:m>
                <a:r>
                  <a:rPr lang="en-GB" b="0" dirty="0"/>
                  <a:t> </a:t>
                </a:r>
                <a:endParaRPr lang="en-GB" dirty="0"/>
              </a:p>
            </p:txBody>
          </p:sp>
        </mc:Choice>
        <mc:Fallback xmlns="">
          <p:sp>
            <p:nvSpPr>
              <p:cNvPr id="22" name="TextBox 21">
                <a:extLst>
                  <a:ext uri="{FF2B5EF4-FFF2-40B4-BE49-F238E27FC236}">
                    <a16:creationId xmlns:a16="http://schemas.microsoft.com/office/drawing/2014/main" id="{53AFDC03-BB59-879D-D48E-3966F67FD569}"/>
                  </a:ext>
                </a:extLst>
              </p:cNvPr>
              <p:cNvSpPr txBox="1">
                <a:spLocks noRot="1" noChangeAspect="1" noMove="1" noResize="1" noEditPoints="1" noAdjustHandles="1" noChangeArrowheads="1" noChangeShapeType="1" noTextEdit="1"/>
              </p:cNvSpPr>
              <p:nvPr/>
            </p:nvSpPr>
            <p:spPr>
              <a:xfrm>
                <a:off x="166874" y="1385690"/>
                <a:ext cx="2290575" cy="369332"/>
              </a:xfrm>
              <a:prstGeom prst="rect">
                <a:avLst/>
              </a:prstGeom>
              <a:blipFill>
                <a:blip r:embed="rId11"/>
                <a:stretch>
                  <a:fillRect t="-6557" b="-2623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6108F60C-7A8C-63ED-15ED-86E39A8B70BB}"/>
                  </a:ext>
                </a:extLst>
              </p:cNvPr>
              <p:cNvSpPr/>
              <p:nvPr/>
            </p:nvSpPr>
            <p:spPr>
              <a:xfrm>
                <a:off x="8182537" y="4085509"/>
                <a:ext cx="1885099" cy="53340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𝑛</m:t>
                      </m:r>
                      <m:r>
                        <a:rPr lang="en-GB" b="0" i="1" smtClean="0">
                          <a:solidFill>
                            <a:schemeClr val="tx1"/>
                          </a:solidFill>
                          <a:latin typeface="Cambria Math" panose="02040503050406030204" pitchFamily="18" charset="0"/>
                        </a:rPr>
                        <m:t>′</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𝑛</m:t>
                          </m:r>
                        </m:e>
                      </m:d>
                      <m:r>
                        <a:rPr lang="en-GB" b="0" i="1" smtClean="0">
                          <a:solidFill>
                            <a:schemeClr val="tx1"/>
                          </a:solidFill>
                          <a:latin typeface="Cambria Math" panose="02040503050406030204" pitchFamily="18" charset="0"/>
                          <a:ea typeface="Cambria Math" panose="02040503050406030204" pitchFamily="18" charset="0"/>
                        </a:rPr>
                        <m:t>≈</m:t>
                      </m:r>
                      <m:sSub>
                        <m:sSubPr>
                          <m:ctrlPr>
                            <a:rPr lang="en-GB" b="0" i="1" smtClean="0">
                              <a:solidFill>
                                <a:schemeClr val="tx1"/>
                              </a:solidFill>
                              <a:latin typeface="Cambria Math" panose="02040503050406030204" pitchFamily="18" charset="0"/>
                              <a:ea typeface="Cambria Math" panose="02040503050406030204" pitchFamily="18" charset="0"/>
                            </a:rPr>
                          </m:ctrlPr>
                        </m:sSubPr>
                        <m:e>
                          <m:r>
                            <a:rPr lang="en-GB" b="0" i="1" smtClean="0">
                              <a:solidFill>
                                <a:schemeClr val="tx1"/>
                              </a:solidFill>
                              <a:latin typeface="Cambria Math" panose="02040503050406030204" pitchFamily="18" charset="0"/>
                              <a:ea typeface="Cambria Math" panose="02040503050406030204" pitchFamily="18" charset="0"/>
                            </a:rPr>
                            <m:t>𝑛</m:t>
                          </m:r>
                        </m:e>
                        <m:sub>
                          <m:r>
                            <a:rPr lang="en-GB" b="0" i="1" smtClean="0">
                              <a:solidFill>
                                <a:schemeClr val="tx1"/>
                              </a:solidFill>
                              <a:latin typeface="Cambria Math" panose="02040503050406030204" pitchFamily="18" charset="0"/>
                              <a:ea typeface="Cambria Math" panose="02040503050406030204" pitchFamily="18" charset="0"/>
                            </a:rPr>
                            <m:t>𝑝</m:t>
                          </m:r>
                        </m:sub>
                      </m:sSub>
                      <m:r>
                        <a:rPr lang="en-GB" b="0" i="1" smtClean="0">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𝑛</m:t>
                      </m:r>
                      <m:r>
                        <a:rPr lang="en-GB" b="0" i="1" smtClean="0">
                          <a:solidFill>
                            <a:schemeClr val="tx1"/>
                          </a:solidFill>
                          <a:latin typeface="Cambria Math" panose="02040503050406030204" pitchFamily="18" charset="0"/>
                          <a:ea typeface="Cambria Math" panose="02040503050406030204" pitchFamily="18" charset="0"/>
                        </a:rPr>
                        <m:t>)</m:t>
                      </m:r>
                    </m:oMath>
                  </m:oMathPara>
                </a14:m>
                <a:endParaRPr lang="en-GB" dirty="0">
                  <a:solidFill>
                    <a:schemeClr val="tx1"/>
                  </a:solidFill>
                </a:endParaRPr>
              </a:p>
            </p:txBody>
          </p:sp>
        </mc:Choice>
        <mc:Fallback xmlns="">
          <p:sp>
            <p:nvSpPr>
              <p:cNvPr id="23" name="Rectangle: Rounded Corners 22">
                <a:extLst>
                  <a:ext uri="{FF2B5EF4-FFF2-40B4-BE49-F238E27FC236}">
                    <a16:creationId xmlns:a16="http://schemas.microsoft.com/office/drawing/2014/main" id="{6108F60C-7A8C-63ED-15ED-86E39A8B70BB}"/>
                  </a:ext>
                </a:extLst>
              </p:cNvPr>
              <p:cNvSpPr>
                <a:spLocks noRot="1" noChangeAspect="1" noMove="1" noResize="1" noEditPoints="1" noAdjustHandles="1" noChangeArrowheads="1" noChangeShapeType="1" noTextEdit="1"/>
              </p:cNvSpPr>
              <p:nvPr/>
            </p:nvSpPr>
            <p:spPr>
              <a:xfrm>
                <a:off x="8182537" y="4085509"/>
                <a:ext cx="1885099" cy="533401"/>
              </a:xfrm>
              <a:prstGeom prst="roundRect">
                <a:avLst/>
              </a:prstGeom>
              <a:blipFill>
                <a:blip r:embed="rId12"/>
                <a:stretch>
                  <a:fillRect/>
                </a:stretch>
              </a:blipFill>
              <a:ln>
                <a:solidFill>
                  <a:schemeClr val="tx1"/>
                </a:solidFill>
              </a:ln>
            </p:spPr>
            <p:txBody>
              <a:bodyPr/>
              <a:lstStyle/>
              <a:p>
                <a:r>
                  <a:rPr lang="en-GB">
                    <a:noFill/>
                  </a:rPr>
                  <a:t> </a:t>
                </a:r>
              </a:p>
            </p:txBody>
          </p:sp>
        </mc:Fallback>
      </mc:AlternateContent>
      <p:pic>
        <p:nvPicPr>
          <p:cNvPr id="24" name="Picture 23">
            <a:extLst>
              <a:ext uri="{FF2B5EF4-FFF2-40B4-BE49-F238E27FC236}">
                <a16:creationId xmlns:a16="http://schemas.microsoft.com/office/drawing/2014/main" id="{92E459F9-0EA7-379E-BF3C-DDD2131A7CF9}"/>
              </a:ext>
            </a:extLst>
          </p:cNvPr>
          <p:cNvPicPr>
            <a:picLocks noChangeAspect="1"/>
          </p:cNvPicPr>
          <p:nvPr/>
        </p:nvPicPr>
        <p:blipFill>
          <a:blip r:embed="rId13"/>
          <a:stretch>
            <a:fillRect/>
          </a:stretch>
        </p:blipFill>
        <p:spPr>
          <a:xfrm>
            <a:off x="9791411" y="4352870"/>
            <a:ext cx="552450" cy="533400"/>
          </a:xfrm>
          <a:prstGeom prst="rect">
            <a:avLst/>
          </a:prstGeom>
        </p:spPr>
      </p:pic>
      <p:cxnSp>
        <p:nvCxnSpPr>
          <p:cNvPr id="26" name="Straight Arrow Connector 25">
            <a:extLst>
              <a:ext uri="{FF2B5EF4-FFF2-40B4-BE49-F238E27FC236}">
                <a16:creationId xmlns:a16="http://schemas.microsoft.com/office/drawing/2014/main" id="{497CC8EA-3B04-65E2-5448-A670EF0AE216}"/>
              </a:ext>
            </a:extLst>
          </p:cNvPr>
          <p:cNvCxnSpPr>
            <a:stCxn id="23" idx="1"/>
          </p:cNvCxnSpPr>
          <p:nvPr/>
        </p:nvCxnSpPr>
        <p:spPr>
          <a:xfrm flipH="1" flipV="1">
            <a:off x="6647027" y="3429000"/>
            <a:ext cx="1535510" cy="923210"/>
          </a:xfrm>
          <a:prstGeom prst="straightConnector1">
            <a:avLst/>
          </a:prstGeom>
          <a:ln w="28575">
            <a:tailEnd type="triangle" w="lg" len="lg"/>
          </a:ln>
        </p:spPr>
        <p:style>
          <a:lnRef idx="2">
            <a:schemeClr val="accent6"/>
          </a:lnRef>
          <a:fillRef idx="0">
            <a:schemeClr val="accent6"/>
          </a:fillRef>
          <a:effectRef idx="1">
            <a:schemeClr val="accent6"/>
          </a:effectRef>
          <a:fontRef idx="minor">
            <a:schemeClr val="tx1"/>
          </a:fontRef>
        </p:style>
      </p:cxnSp>
      <p:cxnSp>
        <p:nvCxnSpPr>
          <p:cNvPr id="29" name="Straight Arrow Connector 28">
            <a:extLst>
              <a:ext uri="{FF2B5EF4-FFF2-40B4-BE49-F238E27FC236}">
                <a16:creationId xmlns:a16="http://schemas.microsoft.com/office/drawing/2014/main" id="{93DBB37A-AE32-4D15-0CA4-F8BCF814907C}"/>
              </a:ext>
            </a:extLst>
          </p:cNvPr>
          <p:cNvCxnSpPr>
            <a:cxnSpLocks/>
            <a:stCxn id="23" idx="1"/>
          </p:cNvCxnSpPr>
          <p:nvPr/>
        </p:nvCxnSpPr>
        <p:spPr>
          <a:xfrm flipH="1">
            <a:off x="6647027" y="4352210"/>
            <a:ext cx="1535510" cy="1134190"/>
          </a:xfrm>
          <a:prstGeom prst="straightConnector1">
            <a:avLst/>
          </a:prstGeom>
          <a:ln w="28575">
            <a:tailEnd type="triangle" w="lg" len="lg"/>
          </a:ln>
        </p:spPr>
        <p:style>
          <a:lnRef idx="2">
            <a:schemeClr val="accent6"/>
          </a:lnRef>
          <a:fillRef idx="0">
            <a:schemeClr val="accent6"/>
          </a:fillRef>
          <a:effectRef idx="1">
            <a:schemeClr val="accent6"/>
          </a:effectRef>
          <a:fontRef idx="minor">
            <a:schemeClr val="tx1"/>
          </a:fontRef>
        </p:style>
      </p:cxnSp>
      <p:sp>
        <p:nvSpPr>
          <p:cNvPr id="3" name="Oval 2">
            <a:extLst>
              <a:ext uri="{FF2B5EF4-FFF2-40B4-BE49-F238E27FC236}">
                <a16:creationId xmlns:a16="http://schemas.microsoft.com/office/drawing/2014/main" id="{87936143-A6F5-26DE-B419-5ED5B197E54C}"/>
              </a:ext>
            </a:extLst>
          </p:cNvPr>
          <p:cNvSpPr/>
          <p:nvPr/>
        </p:nvSpPr>
        <p:spPr>
          <a:xfrm>
            <a:off x="1846216" y="5633219"/>
            <a:ext cx="1432012" cy="518520"/>
          </a:xfrm>
          <a:prstGeom prst="ellipse">
            <a:avLst/>
          </a:prstGeo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Update</a:t>
            </a:r>
          </a:p>
        </p:txBody>
      </p:sp>
      <p:sp>
        <p:nvSpPr>
          <p:cNvPr id="7" name="Rectangle 6">
            <a:extLst>
              <a:ext uri="{FF2B5EF4-FFF2-40B4-BE49-F238E27FC236}">
                <a16:creationId xmlns:a16="http://schemas.microsoft.com/office/drawing/2014/main" id="{BB250C61-79F4-02FE-F381-28550B9898EC}"/>
              </a:ext>
            </a:extLst>
          </p:cNvPr>
          <p:cNvSpPr/>
          <p:nvPr/>
        </p:nvSpPr>
        <p:spPr>
          <a:xfrm>
            <a:off x="-1" y="0"/>
            <a:ext cx="9720944" cy="100917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Methods: Adaptive Noise Cancellation</a:t>
            </a:r>
            <a:endParaRPr lang="en-GB" sz="4000" dirty="0">
              <a:solidFill>
                <a:schemeClr val="bg1"/>
              </a:solidFill>
              <a:latin typeface="+mj-lt"/>
            </a:endParaRPr>
          </a:p>
        </p:txBody>
      </p:sp>
      <p:sp>
        <p:nvSpPr>
          <p:cNvPr id="9" name="Rectangle: Rounded Corners 8">
            <a:extLst>
              <a:ext uri="{FF2B5EF4-FFF2-40B4-BE49-F238E27FC236}">
                <a16:creationId xmlns:a16="http://schemas.microsoft.com/office/drawing/2014/main" id="{34D76CD9-FE13-9C09-6406-F8A565E43847}"/>
              </a:ext>
            </a:extLst>
          </p:cNvPr>
          <p:cNvSpPr/>
          <p:nvPr/>
        </p:nvSpPr>
        <p:spPr>
          <a:xfrm>
            <a:off x="9196639" y="1191362"/>
            <a:ext cx="2818952" cy="45750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200" b="1" dirty="0">
                <a:solidFill>
                  <a:schemeClr val="tx1"/>
                </a:solidFill>
              </a:rPr>
              <a:t>ANC in time domain</a:t>
            </a:r>
          </a:p>
        </p:txBody>
      </p:sp>
    </p:spTree>
    <p:extLst>
      <p:ext uri="{BB962C8B-B14F-4D97-AF65-F5344CB8AC3E}">
        <p14:creationId xmlns:p14="http://schemas.microsoft.com/office/powerpoint/2010/main" val="18399634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75AAA0-EFED-4AE5-48F4-9EF1D089BE1B}"/>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64DCD71-D2DC-F981-3441-26B75640784D}"/>
              </a:ext>
            </a:extLst>
          </p:cNvPr>
          <p:cNvSpPr/>
          <p:nvPr/>
        </p:nvSpPr>
        <p:spPr>
          <a:xfrm>
            <a:off x="0" y="0"/>
            <a:ext cx="5148943" cy="100917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Aim and Objectives</a:t>
            </a:r>
            <a:endParaRPr lang="en-GB" sz="4000" dirty="0">
              <a:solidFill>
                <a:schemeClr val="bg1"/>
              </a:solidFill>
              <a:latin typeface="+mj-lt"/>
            </a:endParaRPr>
          </a:p>
        </p:txBody>
      </p:sp>
      <p:sp>
        <p:nvSpPr>
          <p:cNvPr id="13" name="Content Placeholder 2">
            <a:extLst>
              <a:ext uri="{FF2B5EF4-FFF2-40B4-BE49-F238E27FC236}">
                <a16:creationId xmlns:a16="http://schemas.microsoft.com/office/drawing/2014/main" id="{9245C96A-F12F-53AE-32C5-7542C3F9D364}"/>
              </a:ext>
            </a:extLst>
          </p:cNvPr>
          <p:cNvSpPr>
            <a:spLocks noGrp="1"/>
          </p:cNvSpPr>
          <p:nvPr>
            <p:ph idx="1"/>
          </p:nvPr>
        </p:nvSpPr>
        <p:spPr>
          <a:xfrm>
            <a:off x="838200" y="1172765"/>
            <a:ext cx="10602686" cy="1226684"/>
          </a:xfrm>
        </p:spPr>
        <p:txBody>
          <a:bodyPr>
            <a:noAutofit/>
          </a:bodyPr>
          <a:lstStyle/>
          <a:p>
            <a:pPr marL="0" indent="0" algn="just">
              <a:buNone/>
            </a:pPr>
            <a:r>
              <a:rPr lang="en-GB" sz="2400" b="1" dirty="0">
                <a:solidFill>
                  <a:schemeClr val="accent1"/>
                </a:solidFill>
              </a:rPr>
              <a:t>Aim:</a:t>
            </a:r>
          </a:p>
          <a:p>
            <a:pPr marL="0" indent="0" algn="just">
              <a:spcBef>
                <a:spcPts val="0"/>
              </a:spcBef>
              <a:buNone/>
            </a:pPr>
            <a:r>
              <a:rPr lang="en-GB" sz="2400" dirty="0"/>
              <a:t>To develop a </a:t>
            </a:r>
            <a:r>
              <a:rPr lang="en-GB" sz="2400" b="1" dirty="0"/>
              <a:t>wearable dual-sensor system </a:t>
            </a:r>
            <a:r>
              <a:rPr lang="en-GB" sz="2400" dirty="0"/>
              <a:t>to perform PCG in </a:t>
            </a:r>
            <a:r>
              <a:rPr lang="en-GB" sz="2400" b="1" dirty="0"/>
              <a:t>uncontrolled</a:t>
            </a:r>
            <a:r>
              <a:rPr lang="en-GB" sz="2400" dirty="0"/>
              <a:t> </a:t>
            </a:r>
            <a:r>
              <a:rPr lang="en-GB" sz="2400" b="1" dirty="0"/>
              <a:t>environments</a:t>
            </a:r>
            <a:r>
              <a:rPr lang="en-GB" sz="2400" dirty="0"/>
              <a:t>.</a:t>
            </a:r>
          </a:p>
          <a:p>
            <a:pPr marL="514350" indent="-514350" algn="just">
              <a:buAutoNum type="arabicPeriod"/>
            </a:pPr>
            <a:endParaRPr lang="en-GB" sz="2400" dirty="0"/>
          </a:p>
        </p:txBody>
      </p:sp>
      <p:sp>
        <p:nvSpPr>
          <p:cNvPr id="14" name="TextBox 13">
            <a:extLst>
              <a:ext uri="{FF2B5EF4-FFF2-40B4-BE49-F238E27FC236}">
                <a16:creationId xmlns:a16="http://schemas.microsoft.com/office/drawing/2014/main" id="{BEA7E004-5453-0132-EE9A-A4AE5FD1BDA8}"/>
              </a:ext>
            </a:extLst>
          </p:cNvPr>
          <p:cNvSpPr txBox="1"/>
          <p:nvPr/>
        </p:nvSpPr>
        <p:spPr>
          <a:xfrm>
            <a:off x="838200" y="2367171"/>
            <a:ext cx="10602686" cy="830997"/>
          </a:xfrm>
          <a:prstGeom prst="rect">
            <a:avLst/>
          </a:prstGeom>
          <a:noFill/>
        </p:spPr>
        <p:txBody>
          <a:bodyPr wrap="square" rtlCol="0">
            <a:spAutoFit/>
          </a:bodyPr>
          <a:lstStyle/>
          <a:p>
            <a:pPr marL="0" indent="0" algn="just">
              <a:spcBef>
                <a:spcPts val="0"/>
              </a:spcBef>
              <a:buNone/>
            </a:pPr>
            <a:r>
              <a:rPr lang="en-GB" sz="2400" b="1" dirty="0">
                <a:solidFill>
                  <a:schemeClr val="accent1"/>
                </a:solidFill>
              </a:rPr>
              <a:t>Objectives:</a:t>
            </a:r>
          </a:p>
          <a:p>
            <a:pPr marL="0" indent="0" algn="just">
              <a:spcBef>
                <a:spcPts val="0"/>
              </a:spcBef>
              <a:buNone/>
            </a:pPr>
            <a:r>
              <a:rPr lang="en-GB" sz="2400" b="1" dirty="0"/>
              <a:t>1.    </a:t>
            </a:r>
            <a:r>
              <a:rPr lang="en-GB" sz="2400" dirty="0"/>
              <a:t>Design a </a:t>
            </a:r>
            <a:r>
              <a:rPr lang="en-GB" sz="2400" b="1" dirty="0"/>
              <a:t>wearable</a:t>
            </a:r>
            <a:r>
              <a:rPr lang="en-GB" sz="2400" dirty="0"/>
              <a:t> phonocardiogram building upon research group’s work</a:t>
            </a:r>
            <a:r>
              <a:rPr lang="en-GB" sz="2400" b="1" dirty="0"/>
              <a:t> </a:t>
            </a:r>
          </a:p>
        </p:txBody>
      </p:sp>
      <p:sp>
        <p:nvSpPr>
          <p:cNvPr id="15" name="TextBox 14">
            <a:extLst>
              <a:ext uri="{FF2B5EF4-FFF2-40B4-BE49-F238E27FC236}">
                <a16:creationId xmlns:a16="http://schemas.microsoft.com/office/drawing/2014/main" id="{3184CA42-3F70-3797-DE9B-110C5F03CA43}"/>
              </a:ext>
            </a:extLst>
          </p:cNvPr>
          <p:cNvSpPr txBox="1"/>
          <p:nvPr/>
        </p:nvSpPr>
        <p:spPr>
          <a:xfrm>
            <a:off x="838200" y="3369676"/>
            <a:ext cx="10602686" cy="1384995"/>
          </a:xfrm>
          <a:prstGeom prst="rect">
            <a:avLst/>
          </a:prstGeom>
          <a:noFill/>
        </p:spPr>
        <p:txBody>
          <a:bodyPr wrap="square" rtlCol="0">
            <a:spAutoFit/>
          </a:bodyPr>
          <a:lstStyle/>
          <a:p>
            <a:pPr algn="just"/>
            <a:r>
              <a:rPr lang="en-GB" sz="2400" b="1" dirty="0"/>
              <a:t>2.    Tuning</a:t>
            </a:r>
            <a:r>
              <a:rPr lang="en-GB" sz="2400" dirty="0"/>
              <a:t> of the Denoising Algorithms’ Parameters using </a:t>
            </a:r>
            <a:r>
              <a:rPr lang="en-GB" sz="2400" b="1" dirty="0"/>
              <a:t>Simulated</a:t>
            </a:r>
            <a:r>
              <a:rPr lang="en-GB" sz="2400" dirty="0"/>
              <a:t> Data. </a:t>
            </a:r>
          </a:p>
          <a:p>
            <a:pPr marL="800100" lvl="1" indent="-342900" algn="just">
              <a:buFont typeface="Arial" panose="020B0604020202020204" pitchFamily="34" charset="0"/>
              <a:buChar char="•"/>
            </a:pPr>
            <a:r>
              <a:rPr lang="en-GB" sz="2000" dirty="0"/>
              <a:t>Compare the dual-sensor-based </a:t>
            </a:r>
            <a:r>
              <a:rPr lang="en-GB" sz="2000" b="1" dirty="0"/>
              <a:t>Adaptive Noise Cancellation (ANC) </a:t>
            </a:r>
            <a:r>
              <a:rPr lang="en-GB" sz="2000" dirty="0"/>
              <a:t>and </a:t>
            </a:r>
            <a:r>
              <a:rPr lang="en-GB" sz="2000" b="1" dirty="0"/>
              <a:t>Dual Spectral Subtraction (DSS) </a:t>
            </a:r>
            <a:r>
              <a:rPr lang="en-GB" sz="2000" dirty="0"/>
              <a:t>with the widely used single-sensor-based </a:t>
            </a:r>
            <a:r>
              <a:rPr lang="en-GB" sz="2000" b="1" dirty="0"/>
              <a:t>Discrete Wavelet Transform</a:t>
            </a:r>
            <a:r>
              <a:rPr lang="en-GB" sz="2000" dirty="0"/>
              <a:t>.</a:t>
            </a:r>
          </a:p>
        </p:txBody>
      </p:sp>
      <p:sp>
        <p:nvSpPr>
          <p:cNvPr id="2" name="Rectangle: Rounded Corners 1">
            <a:extLst>
              <a:ext uri="{FF2B5EF4-FFF2-40B4-BE49-F238E27FC236}">
                <a16:creationId xmlns:a16="http://schemas.microsoft.com/office/drawing/2014/main" id="{EEB2548B-9BA4-3E19-F145-288EF8F75A6C}"/>
              </a:ext>
            </a:extLst>
          </p:cNvPr>
          <p:cNvSpPr/>
          <p:nvPr/>
        </p:nvSpPr>
        <p:spPr>
          <a:xfrm>
            <a:off x="740228" y="4943839"/>
            <a:ext cx="10711543" cy="16030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2400" b="1" dirty="0"/>
              <a:t>ANC</a:t>
            </a:r>
            <a:r>
              <a:rPr lang="en-GB" sz="2400" dirty="0"/>
              <a:t>: Utilised by a few research, but denoised </a:t>
            </a:r>
            <a:r>
              <a:rPr lang="en-GB" sz="2400" b="1" dirty="0">
                <a:solidFill>
                  <a:schemeClr val="accent2">
                    <a:lumMod val="60000"/>
                    <a:lumOff val="40000"/>
                  </a:schemeClr>
                </a:solidFill>
              </a:rPr>
              <a:t>simulated</a:t>
            </a:r>
            <a:r>
              <a:rPr lang="en-GB" sz="2400" dirty="0"/>
              <a:t> heart sounds contaminated with White Gaussian Noise (WGN).</a:t>
            </a:r>
          </a:p>
          <a:p>
            <a:pPr marL="285750" indent="-285750">
              <a:buFont typeface="Arial" panose="020B0604020202020204" pitchFamily="34" charset="0"/>
              <a:buChar char="•"/>
            </a:pPr>
            <a:r>
              <a:rPr lang="en-GB" sz="2400" b="1" dirty="0"/>
              <a:t>DSS</a:t>
            </a:r>
            <a:r>
              <a:rPr lang="en-GB" sz="2400" dirty="0"/>
              <a:t>: Only utilised by one research. Used </a:t>
            </a:r>
            <a:r>
              <a:rPr lang="en-GB" sz="2400" b="1" dirty="0">
                <a:solidFill>
                  <a:schemeClr val="accent2">
                    <a:lumMod val="60000"/>
                    <a:lumOff val="40000"/>
                  </a:schemeClr>
                </a:solidFill>
              </a:rPr>
              <a:t>real-world</a:t>
            </a:r>
            <a:r>
              <a:rPr lang="en-GB" sz="2400" b="1" dirty="0"/>
              <a:t> </a:t>
            </a:r>
            <a:r>
              <a:rPr lang="en-GB" sz="2400" dirty="0"/>
              <a:t>heart sounds but reported to achieve ‘moderate </a:t>
            </a:r>
            <a:r>
              <a:rPr lang="en-US" altLang="ja-JP" sz="2400" dirty="0"/>
              <a:t>success</a:t>
            </a:r>
            <a:r>
              <a:rPr lang="en-GB" sz="2400" dirty="0"/>
              <a:t>’ without further specification </a:t>
            </a:r>
            <a:r>
              <a:rPr lang="en-GB" dirty="0"/>
              <a:t>[5]</a:t>
            </a:r>
            <a:r>
              <a:rPr lang="en-GB" sz="2400" dirty="0"/>
              <a:t>.</a:t>
            </a:r>
          </a:p>
        </p:txBody>
      </p:sp>
      <p:sp>
        <p:nvSpPr>
          <p:cNvPr id="3" name="TextBox 2">
            <a:extLst>
              <a:ext uri="{FF2B5EF4-FFF2-40B4-BE49-F238E27FC236}">
                <a16:creationId xmlns:a16="http://schemas.microsoft.com/office/drawing/2014/main" id="{C047CEEF-EC90-B183-F3CA-702B2BF5212B}"/>
              </a:ext>
            </a:extLst>
          </p:cNvPr>
          <p:cNvSpPr txBox="1"/>
          <p:nvPr/>
        </p:nvSpPr>
        <p:spPr>
          <a:xfrm>
            <a:off x="11369391" y="214654"/>
            <a:ext cx="633507"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GB" dirty="0"/>
              <a:t>3/19</a:t>
            </a:r>
          </a:p>
        </p:txBody>
      </p:sp>
    </p:spTree>
    <p:custDataLst>
      <p:tags r:id="rId1"/>
    </p:custDataLst>
    <p:extLst>
      <p:ext uri="{BB962C8B-B14F-4D97-AF65-F5344CB8AC3E}">
        <p14:creationId xmlns:p14="http://schemas.microsoft.com/office/powerpoint/2010/main" val="190594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75AAA0-EFED-4AE5-48F4-9EF1D089BE1B}"/>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a:extLst>
              <a:ext uri="{FF2B5EF4-FFF2-40B4-BE49-F238E27FC236}">
                <a16:creationId xmlns:a16="http://schemas.microsoft.com/office/drawing/2014/main" id="{4CAF2DED-0C51-546C-E406-388E3BECC9ED}"/>
              </a:ext>
            </a:extLst>
          </p:cNvPr>
          <p:cNvSpPr txBox="1">
            <a:spLocks/>
          </p:cNvSpPr>
          <p:nvPr/>
        </p:nvSpPr>
        <p:spPr>
          <a:xfrm>
            <a:off x="718457" y="1108449"/>
            <a:ext cx="7362374" cy="5204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Example of DSS applied on noisy heart sounds: </a:t>
            </a:r>
          </a:p>
        </p:txBody>
      </p:sp>
      <p:sp>
        <p:nvSpPr>
          <p:cNvPr id="11" name="TextBox 10">
            <a:extLst>
              <a:ext uri="{FF2B5EF4-FFF2-40B4-BE49-F238E27FC236}">
                <a16:creationId xmlns:a16="http://schemas.microsoft.com/office/drawing/2014/main" id="{E068DD3E-E705-293A-F066-AF9DAA4AF6D6}"/>
              </a:ext>
            </a:extLst>
          </p:cNvPr>
          <p:cNvSpPr txBox="1"/>
          <p:nvPr/>
        </p:nvSpPr>
        <p:spPr>
          <a:xfrm>
            <a:off x="11069985" y="180459"/>
            <a:ext cx="932371" cy="369332"/>
          </a:xfrm>
          <a:prstGeom prst="rect">
            <a:avLst/>
          </a:prstGeom>
          <a:ln>
            <a:solidFill>
              <a:schemeClr val="accent6"/>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GB" dirty="0"/>
              <a:t>Results</a:t>
            </a:r>
          </a:p>
        </p:txBody>
      </p:sp>
      <p:sp>
        <p:nvSpPr>
          <p:cNvPr id="4" name="Rectangle: Rounded Corners 3">
            <a:extLst>
              <a:ext uri="{FF2B5EF4-FFF2-40B4-BE49-F238E27FC236}">
                <a16:creationId xmlns:a16="http://schemas.microsoft.com/office/drawing/2014/main" id="{780CF4F5-6632-D13F-9CF4-C5B997CA79A4}"/>
              </a:ext>
            </a:extLst>
          </p:cNvPr>
          <p:cNvSpPr/>
          <p:nvPr/>
        </p:nvSpPr>
        <p:spPr>
          <a:xfrm>
            <a:off x="10080171" y="769684"/>
            <a:ext cx="1922185" cy="47897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Objective 3</a:t>
            </a:r>
            <a:endParaRPr lang="en-GB" sz="2400" dirty="0">
              <a:solidFill>
                <a:schemeClr val="tx1"/>
              </a:solidFill>
            </a:endParaRPr>
          </a:p>
        </p:txBody>
      </p:sp>
      <p:sp>
        <p:nvSpPr>
          <p:cNvPr id="5" name="Rectangle 4">
            <a:extLst>
              <a:ext uri="{FF2B5EF4-FFF2-40B4-BE49-F238E27FC236}">
                <a16:creationId xmlns:a16="http://schemas.microsoft.com/office/drawing/2014/main" id="{61F98010-3083-C5D7-DE47-9EEF82059CE6}"/>
              </a:ext>
            </a:extLst>
          </p:cNvPr>
          <p:cNvSpPr/>
          <p:nvPr/>
        </p:nvSpPr>
        <p:spPr>
          <a:xfrm>
            <a:off x="0" y="0"/>
            <a:ext cx="7874000" cy="100917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Results: Denoising (post tuning)</a:t>
            </a:r>
            <a:endParaRPr lang="en-GB" sz="4000" dirty="0">
              <a:solidFill>
                <a:schemeClr val="bg1"/>
              </a:solidFill>
              <a:latin typeface="+mj-lt"/>
            </a:endParaRPr>
          </a:p>
        </p:txBody>
      </p:sp>
      <p:pic>
        <p:nvPicPr>
          <p:cNvPr id="32" name="Picture 31">
            <a:extLst>
              <a:ext uri="{FF2B5EF4-FFF2-40B4-BE49-F238E27FC236}">
                <a16:creationId xmlns:a16="http://schemas.microsoft.com/office/drawing/2014/main" id="{C0798C7A-E6D7-E324-9FD5-FC2CCEBC588D}"/>
              </a:ext>
            </a:extLst>
          </p:cNvPr>
          <p:cNvPicPr>
            <a:picLocks noChangeAspect="1"/>
          </p:cNvPicPr>
          <p:nvPr/>
        </p:nvPicPr>
        <p:blipFill>
          <a:blip r:embed="rId3"/>
          <a:stretch>
            <a:fillRect/>
          </a:stretch>
        </p:blipFill>
        <p:spPr>
          <a:xfrm>
            <a:off x="799361" y="1510491"/>
            <a:ext cx="10593278" cy="1648055"/>
          </a:xfrm>
          <a:prstGeom prst="rect">
            <a:avLst/>
          </a:prstGeom>
        </p:spPr>
      </p:pic>
      <p:pic>
        <p:nvPicPr>
          <p:cNvPr id="35" name="Picture 34">
            <a:extLst>
              <a:ext uri="{FF2B5EF4-FFF2-40B4-BE49-F238E27FC236}">
                <a16:creationId xmlns:a16="http://schemas.microsoft.com/office/drawing/2014/main" id="{D1FFE188-DB2E-E003-CDED-BA898E590C1F}"/>
              </a:ext>
            </a:extLst>
          </p:cNvPr>
          <p:cNvPicPr>
            <a:picLocks noChangeAspect="1"/>
          </p:cNvPicPr>
          <p:nvPr/>
        </p:nvPicPr>
        <p:blipFill>
          <a:blip r:embed="rId4"/>
          <a:stretch>
            <a:fillRect/>
          </a:stretch>
        </p:blipFill>
        <p:spPr>
          <a:xfrm>
            <a:off x="799361" y="3185755"/>
            <a:ext cx="10555173" cy="1590897"/>
          </a:xfrm>
          <a:prstGeom prst="rect">
            <a:avLst/>
          </a:prstGeom>
        </p:spPr>
      </p:pic>
      <p:pic>
        <p:nvPicPr>
          <p:cNvPr id="39" name="Picture 38">
            <a:extLst>
              <a:ext uri="{FF2B5EF4-FFF2-40B4-BE49-F238E27FC236}">
                <a16:creationId xmlns:a16="http://schemas.microsoft.com/office/drawing/2014/main" id="{2B647215-D2F7-30B0-3116-D5040D90BB2D}"/>
              </a:ext>
            </a:extLst>
          </p:cNvPr>
          <p:cNvPicPr>
            <a:picLocks noChangeAspect="1"/>
          </p:cNvPicPr>
          <p:nvPr/>
        </p:nvPicPr>
        <p:blipFill>
          <a:blip r:embed="rId5"/>
          <a:stretch>
            <a:fillRect/>
          </a:stretch>
        </p:blipFill>
        <p:spPr>
          <a:xfrm>
            <a:off x="799361" y="4860152"/>
            <a:ext cx="10545647" cy="1562318"/>
          </a:xfrm>
          <a:prstGeom prst="rect">
            <a:avLst/>
          </a:prstGeom>
        </p:spPr>
      </p:pic>
      <p:sp>
        <p:nvSpPr>
          <p:cNvPr id="40" name="Oval 39">
            <a:extLst>
              <a:ext uri="{FF2B5EF4-FFF2-40B4-BE49-F238E27FC236}">
                <a16:creationId xmlns:a16="http://schemas.microsoft.com/office/drawing/2014/main" id="{BE80070E-BE48-4506-21F6-C7E87C24EF14}"/>
              </a:ext>
            </a:extLst>
          </p:cNvPr>
          <p:cNvSpPr/>
          <p:nvPr/>
        </p:nvSpPr>
        <p:spPr>
          <a:xfrm>
            <a:off x="9585158" y="1953928"/>
            <a:ext cx="789272" cy="861612"/>
          </a:xfrm>
          <a:prstGeom prst="ellipse">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Oval 40">
            <a:extLst>
              <a:ext uri="{FF2B5EF4-FFF2-40B4-BE49-F238E27FC236}">
                <a16:creationId xmlns:a16="http://schemas.microsoft.com/office/drawing/2014/main" id="{18ACCB91-53FD-2007-0A77-AAACD27EBF5D}"/>
              </a:ext>
            </a:extLst>
          </p:cNvPr>
          <p:cNvSpPr/>
          <p:nvPr/>
        </p:nvSpPr>
        <p:spPr>
          <a:xfrm>
            <a:off x="9585158" y="5475170"/>
            <a:ext cx="789272" cy="861612"/>
          </a:xfrm>
          <a:prstGeom prst="ellipse">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18288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0E8C2D-C246-29B1-25A4-85D2D941B5D4}"/>
              </a:ext>
            </a:extLst>
          </p:cNvPr>
          <p:cNvSpPr>
            <a:spLocks noGrp="1"/>
          </p:cNvSpPr>
          <p:nvPr>
            <p:ph idx="1"/>
          </p:nvPr>
        </p:nvSpPr>
        <p:spPr>
          <a:xfrm>
            <a:off x="838200" y="1172765"/>
            <a:ext cx="10602686" cy="1226684"/>
          </a:xfrm>
        </p:spPr>
        <p:txBody>
          <a:bodyPr>
            <a:noAutofit/>
          </a:bodyPr>
          <a:lstStyle/>
          <a:p>
            <a:pPr marL="0" indent="0" algn="just">
              <a:buNone/>
            </a:pPr>
            <a:r>
              <a:rPr lang="en-GB" sz="2400" b="1" dirty="0">
                <a:solidFill>
                  <a:schemeClr val="accent1"/>
                </a:solidFill>
              </a:rPr>
              <a:t>Aim</a:t>
            </a:r>
            <a:r>
              <a:rPr lang="en-GB" sz="2400" b="1" dirty="0"/>
              <a:t>:</a:t>
            </a:r>
          </a:p>
          <a:p>
            <a:pPr marL="0" indent="0" algn="just">
              <a:spcBef>
                <a:spcPts val="0"/>
              </a:spcBef>
              <a:buNone/>
            </a:pPr>
            <a:r>
              <a:rPr lang="en-GB" sz="2400" dirty="0"/>
              <a:t>To develop a </a:t>
            </a:r>
            <a:r>
              <a:rPr lang="en-GB" sz="2400" b="1" dirty="0"/>
              <a:t>wearable dual-sensor system </a:t>
            </a:r>
            <a:r>
              <a:rPr lang="en-GB" sz="2400" dirty="0"/>
              <a:t>to perform PCG in </a:t>
            </a:r>
            <a:r>
              <a:rPr lang="en-GB" sz="2400" b="1" dirty="0"/>
              <a:t>uncontrolled</a:t>
            </a:r>
            <a:r>
              <a:rPr lang="en-GB" sz="2400" dirty="0"/>
              <a:t> </a:t>
            </a:r>
            <a:r>
              <a:rPr lang="en-GB" sz="2400" b="1" dirty="0"/>
              <a:t>environments</a:t>
            </a:r>
            <a:r>
              <a:rPr lang="en-GB" sz="2400" dirty="0"/>
              <a:t>.</a:t>
            </a:r>
          </a:p>
          <a:p>
            <a:pPr marL="514350" indent="-514350" algn="just">
              <a:buAutoNum type="arabicPeriod"/>
            </a:pPr>
            <a:endParaRPr lang="en-GB" sz="2400" dirty="0"/>
          </a:p>
        </p:txBody>
      </p:sp>
      <p:sp>
        <p:nvSpPr>
          <p:cNvPr id="6" name="Rectangle 5">
            <a:extLst>
              <a:ext uri="{FF2B5EF4-FFF2-40B4-BE49-F238E27FC236}">
                <a16:creationId xmlns:a16="http://schemas.microsoft.com/office/drawing/2014/main" id="{1F75AAA0-EFED-4AE5-48F4-9EF1D089BE1B}"/>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863C281E-8416-9740-C286-ECB5F71E78AB}"/>
              </a:ext>
            </a:extLst>
          </p:cNvPr>
          <p:cNvSpPr txBox="1"/>
          <p:nvPr/>
        </p:nvSpPr>
        <p:spPr>
          <a:xfrm>
            <a:off x="838200" y="2367171"/>
            <a:ext cx="10602686" cy="830997"/>
          </a:xfrm>
          <a:prstGeom prst="rect">
            <a:avLst/>
          </a:prstGeom>
          <a:noFill/>
        </p:spPr>
        <p:txBody>
          <a:bodyPr wrap="square" rtlCol="0">
            <a:spAutoFit/>
          </a:bodyPr>
          <a:lstStyle/>
          <a:p>
            <a:pPr marL="0" indent="0" algn="just">
              <a:spcBef>
                <a:spcPts val="0"/>
              </a:spcBef>
              <a:buNone/>
            </a:pPr>
            <a:r>
              <a:rPr lang="en-GB" sz="2400" b="1" dirty="0">
                <a:solidFill>
                  <a:schemeClr val="accent1"/>
                </a:solidFill>
              </a:rPr>
              <a:t>Objectives:</a:t>
            </a:r>
          </a:p>
          <a:p>
            <a:pPr marL="0" indent="0" algn="just">
              <a:spcBef>
                <a:spcPts val="0"/>
              </a:spcBef>
              <a:buNone/>
            </a:pPr>
            <a:r>
              <a:rPr lang="en-GB" sz="2400" b="1" dirty="0"/>
              <a:t>1.    </a:t>
            </a:r>
            <a:r>
              <a:rPr lang="en-GB" sz="2400" dirty="0"/>
              <a:t>Design a </a:t>
            </a:r>
            <a:r>
              <a:rPr lang="en-GB" sz="2400" b="1" dirty="0"/>
              <a:t>wearable</a:t>
            </a:r>
            <a:r>
              <a:rPr lang="en-GB" sz="2400" dirty="0"/>
              <a:t> phonocardiogram building upon research group’s work</a:t>
            </a:r>
            <a:r>
              <a:rPr lang="en-GB" sz="2400" b="1" dirty="0"/>
              <a:t> </a:t>
            </a:r>
          </a:p>
        </p:txBody>
      </p:sp>
      <p:sp>
        <p:nvSpPr>
          <p:cNvPr id="4" name="TextBox 3">
            <a:extLst>
              <a:ext uri="{FF2B5EF4-FFF2-40B4-BE49-F238E27FC236}">
                <a16:creationId xmlns:a16="http://schemas.microsoft.com/office/drawing/2014/main" id="{23B42641-52A0-F5E0-21FC-7B05739B2788}"/>
              </a:ext>
            </a:extLst>
          </p:cNvPr>
          <p:cNvSpPr txBox="1"/>
          <p:nvPr/>
        </p:nvSpPr>
        <p:spPr>
          <a:xfrm>
            <a:off x="838200" y="4943839"/>
            <a:ext cx="10602686" cy="769441"/>
          </a:xfrm>
          <a:prstGeom prst="rect">
            <a:avLst/>
          </a:prstGeom>
          <a:noFill/>
        </p:spPr>
        <p:txBody>
          <a:bodyPr wrap="square" rtlCol="0">
            <a:spAutoFit/>
          </a:bodyPr>
          <a:lstStyle/>
          <a:p>
            <a:pPr algn="just"/>
            <a:r>
              <a:rPr lang="en-GB" sz="2400" b="1" dirty="0"/>
              <a:t>3.    Denoising</a:t>
            </a:r>
            <a:r>
              <a:rPr lang="en-GB" sz="2400" dirty="0"/>
              <a:t> of </a:t>
            </a:r>
            <a:r>
              <a:rPr lang="en-GB" sz="2400" b="1" dirty="0"/>
              <a:t>Real-world</a:t>
            </a:r>
            <a:r>
              <a:rPr lang="en-GB" sz="2400" dirty="0"/>
              <a:t> Heart Sounds Using the Optimised Algorithms.</a:t>
            </a:r>
          </a:p>
          <a:p>
            <a:pPr lvl="1" algn="just"/>
            <a:r>
              <a:rPr lang="en-GB" sz="2000" dirty="0"/>
              <a:t>Heart sounds are acquired using the proposed dual-sensor system.</a:t>
            </a:r>
          </a:p>
        </p:txBody>
      </p:sp>
      <p:sp>
        <p:nvSpPr>
          <p:cNvPr id="5" name="TextBox 4">
            <a:extLst>
              <a:ext uri="{FF2B5EF4-FFF2-40B4-BE49-F238E27FC236}">
                <a16:creationId xmlns:a16="http://schemas.microsoft.com/office/drawing/2014/main" id="{CCFBA9BF-651A-CFB3-48A4-3E629F8C2A9F}"/>
              </a:ext>
            </a:extLst>
          </p:cNvPr>
          <p:cNvSpPr txBox="1"/>
          <p:nvPr/>
        </p:nvSpPr>
        <p:spPr>
          <a:xfrm>
            <a:off x="838200" y="5988630"/>
            <a:ext cx="10602686" cy="461665"/>
          </a:xfrm>
          <a:prstGeom prst="rect">
            <a:avLst/>
          </a:prstGeom>
          <a:noFill/>
        </p:spPr>
        <p:txBody>
          <a:bodyPr wrap="square" rtlCol="0">
            <a:spAutoFit/>
          </a:bodyPr>
          <a:lstStyle/>
          <a:p>
            <a:pPr algn="just"/>
            <a:r>
              <a:rPr lang="en-GB" sz="2400" b="1" dirty="0"/>
              <a:t>4.    Segmentation</a:t>
            </a:r>
            <a:r>
              <a:rPr lang="en-GB" sz="2400" dirty="0"/>
              <a:t> of Denoised Heart Sounds.</a:t>
            </a:r>
          </a:p>
        </p:txBody>
      </p:sp>
      <p:sp>
        <p:nvSpPr>
          <p:cNvPr id="7" name="Rectangle 6">
            <a:extLst>
              <a:ext uri="{FF2B5EF4-FFF2-40B4-BE49-F238E27FC236}">
                <a16:creationId xmlns:a16="http://schemas.microsoft.com/office/drawing/2014/main" id="{E32DDD97-5596-53CA-B372-CA850C4F145F}"/>
              </a:ext>
            </a:extLst>
          </p:cNvPr>
          <p:cNvSpPr/>
          <p:nvPr/>
        </p:nvSpPr>
        <p:spPr>
          <a:xfrm>
            <a:off x="0" y="0"/>
            <a:ext cx="5148943" cy="100917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Aim and Objectives</a:t>
            </a:r>
            <a:endParaRPr lang="en-GB" sz="4000" dirty="0">
              <a:solidFill>
                <a:schemeClr val="bg1"/>
              </a:solidFill>
              <a:latin typeface="+mj-lt"/>
            </a:endParaRPr>
          </a:p>
        </p:txBody>
      </p:sp>
      <p:sp>
        <p:nvSpPr>
          <p:cNvPr id="14" name="Arrow: Right 13">
            <a:extLst>
              <a:ext uri="{FF2B5EF4-FFF2-40B4-BE49-F238E27FC236}">
                <a16:creationId xmlns:a16="http://schemas.microsoft.com/office/drawing/2014/main" id="{63D9386B-8E66-5B52-1314-2BC2DB252A6B}"/>
              </a:ext>
            </a:extLst>
          </p:cNvPr>
          <p:cNvSpPr/>
          <p:nvPr/>
        </p:nvSpPr>
        <p:spPr>
          <a:xfrm>
            <a:off x="241300" y="5952762"/>
            <a:ext cx="596900" cy="533400"/>
          </a:xfrm>
          <a:prstGeom prst="rightArrow">
            <a:avLst/>
          </a:prstGeom>
          <a:solidFill>
            <a:schemeClr val="accent1"/>
          </a:solidFill>
          <a:ln>
            <a:noFill/>
          </a:ln>
          <a:effectLst>
            <a:outerShdw blurRad="50800" dist="76200" dir="216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7B1F5A7A-7BAB-9103-77CB-7CFFF01F5AF1}"/>
              </a:ext>
            </a:extLst>
          </p:cNvPr>
          <p:cNvSpPr/>
          <p:nvPr/>
        </p:nvSpPr>
        <p:spPr>
          <a:xfrm>
            <a:off x="241300" y="4926180"/>
            <a:ext cx="596900" cy="533400"/>
          </a:xfrm>
          <a:prstGeom prst="rightArrow">
            <a:avLst/>
          </a:prstGeom>
          <a:solidFill>
            <a:schemeClr val="accent1"/>
          </a:solidFill>
          <a:ln>
            <a:noFill/>
          </a:ln>
          <a:effectLst>
            <a:outerShdw blurRad="50800" dist="76200" dir="216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3A9ACF5-84A1-6AF2-60EA-14D0DBEF25A2}"/>
              </a:ext>
            </a:extLst>
          </p:cNvPr>
          <p:cNvSpPr txBox="1"/>
          <p:nvPr/>
        </p:nvSpPr>
        <p:spPr>
          <a:xfrm>
            <a:off x="838200" y="3369676"/>
            <a:ext cx="10602686" cy="1384995"/>
          </a:xfrm>
          <a:prstGeom prst="rect">
            <a:avLst/>
          </a:prstGeom>
          <a:noFill/>
        </p:spPr>
        <p:txBody>
          <a:bodyPr wrap="square" rtlCol="0">
            <a:spAutoFit/>
          </a:bodyPr>
          <a:lstStyle/>
          <a:p>
            <a:pPr algn="just"/>
            <a:r>
              <a:rPr lang="en-GB" sz="2400" b="1" dirty="0"/>
              <a:t>2.    Tuning</a:t>
            </a:r>
            <a:r>
              <a:rPr lang="en-GB" sz="2400" dirty="0"/>
              <a:t> of the Denoising Algorithms’ Parameters using </a:t>
            </a:r>
            <a:r>
              <a:rPr lang="en-GB" sz="2400" b="1" dirty="0"/>
              <a:t>Simulated</a:t>
            </a:r>
            <a:r>
              <a:rPr lang="en-GB" sz="2400" dirty="0"/>
              <a:t> Data. </a:t>
            </a:r>
          </a:p>
          <a:p>
            <a:pPr marL="800100" lvl="1" indent="-342900" algn="just">
              <a:buFont typeface="Arial" panose="020B0604020202020204" pitchFamily="34" charset="0"/>
              <a:buChar char="•"/>
            </a:pPr>
            <a:r>
              <a:rPr lang="en-GB" sz="2000" dirty="0"/>
              <a:t>Compare the dual-sensor-based </a:t>
            </a:r>
            <a:r>
              <a:rPr lang="en-GB" sz="2000" b="1" dirty="0"/>
              <a:t>Adaptive Noise Cancellation (ANC) </a:t>
            </a:r>
            <a:r>
              <a:rPr lang="en-GB" sz="2000" dirty="0"/>
              <a:t>and </a:t>
            </a:r>
            <a:r>
              <a:rPr lang="en-GB" sz="2000" b="1" dirty="0"/>
              <a:t>Dual Spectral Subtraction (DSS) </a:t>
            </a:r>
            <a:r>
              <a:rPr lang="en-GB" sz="2000" dirty="0"/>
              <a:t>with the widely used single-sensor-based </a:t>
            </a:r>
            <a:r>
              <a:rPr lang="en-GB" sz="2000" b="1" dirty="0"/>
              <a:t>Discrete Wavelet Transform</a:t>
            </a:r>
            <a:r>
              <a:rPr lang="en-GB" sz="2000" dirty="0"/>
              <a:t>.</a:t>
            </a:r>
          </a:p>
        </p:txBody>
      </p:sp>
      <p:sp>
        <p:nvSpPr>
          <p:cNvPr id="10" name="Arrow: Right 9">
            <a:extLst>
              <a:ext uri="{FF2B5EF4-FFF2-40B4-BE49-F238E27FC236}">
                <a16:creationId xmlns:a16="http://schemas.microsoft.com/office/drawing/2014/main" id="{120247E4-8A65-C061-6F54-5F5E5AB23BEC}"/>
              </a:ext>
            </a:extLst>
          </p:cNvPr>
          <p:cNvSpPr/>
          <p:nvPr/>
        </p:nvSpPr>
        <p:spPr>
          <a:xfrm>
            <a:off x="241300" y="3351866"/>
            <a:ext cx="596900" cy="533400"/>
          </a:xfrm>
          <a:prstGeom prst="rightArrow">
            <a:avLst/>
          </a:prstGeom>
          <a:solidFill>
            <a:schemeClr val="accent1"/>
          </a:solidFill>
          <a:ln>
            <a:noFill/>
          </a:ln>
          <a:effectLst>
            <a:outerShdw blurRad="50800" dist="76200" dir="216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3E887812-1E7C-F214-2C2B-4E99A78FE77F}"/>
              </a:ext>
            </a:extLst>
          </p:cNvPr>
          <p:cNvSpPr txBox="1"/>
          <p:nvPr/>
        </p:nvSpPr>
        <p:spPr>
          <a:xfrm>
            <a:off x="11369391" y="214654"/>
            <a:ext cx="633507"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GB" dirty="0"/>
              <a:t>4/19</a:t>
            </a:r>
          </a:p>
        </p:txBody>
      </p:sp>
    </p:spTree>
    <p:custDataLst>
      <p:tags r:id="rId1"/>
    </p:custDataLst>
    <p:extLst>
      <p:ext uri="{BB962C8B-B14F-4D97-AF65-F5344CB8AC3E}">
        <p14:creationId xmlns:p14="http://schemas.microsoft.com/office/powerpoint/2010/main" val="351592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animBg="1"/>
      <p:bldP spid="15"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2E61-AADA-6283-E03E-F9FB73D514EB}"/>
              </a:ext>
            </a:extLst>
          </p:cNvPr>
          <p:cNvSpPr>
            <a:spLocks noGrp="1"/>
          </p:cNvSpPr>
          <p:nvPr>
            <p:ph type="title"/>
          </p:nvPr>
        </p:nvSpPr>
        <p:spPr>
          <a:xfrm>
            <a:off x="838199" y="229196"/>
            <a:ext cx="4336337" cy="685357"/>
          </a:xfrm>
        </p:spPr>
        <p:txBody>
          <a:bodyPr>
            <a:normAutofit fontScale="90000"/>
          </a:bodyPr>
          <a:lstStyle/>
          <a:p>
            <a:r>
              <a:rPr lang="en-GB" dirty="0">
                <a:solidFill>
                  <a:schemeClr val="accent1"/>
                </a:solidFill>
              </a:rPr>
              <a:t>Methods: Overview</a:t>
            </a:r>
          </a:p>
        </p:txBody>
      </p:sp>
      <p:sp>
        <p:nvSpPr>
          <p:cNvPr id="6" name="Rectangle 5">
            <a:extLst>
              <a:ext uri="{FF2B5EF4-FFF2-40B4-BE49-F238E27FC236}">
                <a16:creationId xmlns:a16="http://schemas.microsoft.com/office/drawing/2014/main" id="{1F75AAA0-EFED-4AE5-48F4-9EF1D089BE1B}"/>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descr="A black background with a black square&#10;&#10;Description automatically generated with medium confidence">
            <a:extLst>
              <a:ext uri="{FF2B5EF4-FFF2-40B4-BE49-F238E27FC236}">
                <a16:creationId xmlns:a16="http://schemas.microsoft.com/office/drawing/2014/main" id="{65D7C9B7-8380-2DC0-C7C3-B134FDFAA65B}"/>
              </a:ext>
            </a:extLst>
          </p:cNvPr>
          <p:cNvPicPr>
            <a:picLocks noChangeAspect="1"/>
          </p:cNvPicPr>
          <p:nvPr/>
        </p:nvPicPr>
        <p:blipFill rotWithShape="1">
          <a:blip r:embed="rId4">
            <a:extLst>
              <a:ext uri="{28A0092B-C50C-407E-A947-70E740481C1C}">
                <a14:useLocalDpi xmlns:a14="http://schemas.microsoft.com/office/drawing/2010/main" val="0"/>
              </a:ext>
            </a:extLst>
          </a:blip>
          <a:srcRect b="16041"/>
          <a:stretch/>
        </p:blipFill>
        <p:spPr>
          <a:xfrm rot="3073516">
            <a:off x="5368078" y="1339014"/>
            <a:ext cx="1378404" cy="1157297"/>
          </a:xfrm>
          <a:prstGeom prst="rect">
            <a:avLst/>
          </a:prstGeom>
        </p:spPr>
      </p:pic>
      <p:pic>
        <p:nvPicPr>
          <p:cNvPr id="17" name="Content Placeholder 16" descr="A blue sound wave graph&#10;&#10;Description automatically generated">
            <a:extLst>
              <a:ext uri="{FF2B5EF4-FFF2-40B4-BE49-F238E27FC236}">
                <a16:creationId xmlns:a16="http://schemas.microsoft.com/office/drawing/2014/main" id="{21967DC7-56A2-180C-E422-5FA1020B7A52}"/>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12476" t="3327" r="8885" b="8765"/>
          <a:stretch/>
        </p:blipFill>
        <p:spPr>
          <a:xfrm>
            <a:off x="1209244" y="1224216"/>
            <a:ext cx="2656698" cy="1186354"/>
          </a:xfrm>
        </p:spPr>
      </p:pic>
      <p:grpSp>
        <p:nvGrpSpPr>
          <p:cNvPr id="85" name="Group 84">
            <a:extLst>
              <a:ext uri="{FF2B5EF4-FFF2-40B4-BE49-F238E27FC236}">
                <a16:creationId xmlns:a16="http://schemas.microsoft.com/office/drawing/2014/main" id="{94913BEE-2CA1-1D42-647E-D1D7202672DB}"/>
              </a:ext>
            </a:extLst>
          </p:cNvPr>
          <p:cNvGrpSpPr/>
          <p:nvPr/>
        </p:nvGrpSpPr>
        <p:grpSpPr>
          <a:xfrm>
            <a:off x="192046" y="1205876"/>
            <a:ext cx="10867414" cy="1847836"/>
            <a:chOff x="192046" y="1205876"/>
            <a:chExt cx="10867414" cy="1847836"/>
          </a:xfrm>
        </p:grpSpPr>
        <p:sp>
          <p:nvSpPr>
            <p:cNvPr id="20" name="TextBox 19">
              <a:extLst>
                <a:ext uri="{FF2B5EF4-FFF2-40B4-BE49-F238E27FC236}">
                  <a16:creationId xmlns:a16="http://schemas.microsoft.com/office/drawing/2014/main" id="{5B79BC2B-3222-B5E7-C497-9BC6055C02EE}"/>
                </a:ext>
              </a:extLst>
            </p:cNvPr>
            <p:cNvSpPr txBox="1"/>
            <p:nvPr/>
          </p:nvSpPr>
          <p:spPr>
            <a:xfrm>
              <a:off x="549572" y="2398589"/>
              <a:ext cx="4290502" cy="646331"/>
            </a:xfrm>
            <a:prstGeom prst="rect">
              <a:avLst/>
            </a:prstGeom>
            <a:noFill/>
          </p:spPr>
          <p:txBody>
            <a:bodyPr wrap="square" rtlCol="0">
              <a:spAutoFit/>
            </a:bodyPr>
            <a:lstStyle/>
            <a:p>
              <a:pPr algn="ctr"/>
              <a:r>
                <a:rPr lang="en-GB" dirty="0"/>
                <a:t>Simulated heart sounds contaminated with noise (WGN)</a:t>
              </a:r>
            </a:p>
          </p:txBody>
        </p:sp>
        <p:sp>
          <p:nvSpPr>
            <p:cNvPr id="21" name="TextBox 20">
              <a:extLst>
                <a:ext uri="{FF2B5EF4-FFF2-40B4-BE49-F238E27FC236}">
                  <a16:creationId xmlns:a16="http://schemas.microsoft.com/office/drawing/2014/main" id="{7797A86A-E108-7DDD-9D20-FE7B6D4CFA32}"/>
                </a:ext>
              </a:extLst>
            </p:cNvPr>
            <p:cNvSpPr txBox="1"/>
            <p:nvPr/>
          </p:nvSpPr>
          <p:spPr>
            <a:xfrm>
              <a:off x="4440846" y="2407381"/>
              <a:ext cx="3091542" cy="646331"/>
            </a:xfrm>
            <a:prstGeom prst="rect">
              <a:avLst/>
            </a:prstGeom>
            <a:noFill/>
          </p:spPr>
          <p:txBody>
            <a:bodyPr wrap="square" rtlCol="0">
              <a:spAutoFit/>
            </a:bodyPr>
            <a:lstStyle/>
            <a:p>
              <a:pPr algn="ctr"/>
              <a:r>
                <a:rPr lang="en-GB" dirty="0"/>
                <a:t>Tuning of the denoising algorithms’ parameters</a:t>
              </a:r>
            </a:p>
          </p:txBody>
        </p:sp>
        <p:sp>
          <p:nvSpPr>
            <p:cNvPr id="22" name="Rectangle: Rounded Corners 21">
              <a:extLst>
                <a:ext uri="{FF2B5EF4-FFF2-40B4-BE49-F238E27FC236}">
                  <a16:creationId xmlns:a16="http://schemas.microsoft.com/office/drawing/2014/main" id="{F7ED501E-FAC0-F36C-AE9B-47819456A347}"/>
                </a:ext>
              </a:extLst>
            </p:cNvPr>
            <p:cNvSpPr/>
            <p:nvPr/>
          </p:nvSpPr>
          <p:spPr>
            <a:xfrm>
              <a:off x="7967918" y="1467102"/>
              <a:ext cx="3091542" cy="90112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Optimal parameters of each algorithm</a:t>
              </a:r>
            </a:p>
          </p:txBody>
        </p:sp>
        <p:sp>
          <p:nvSpPr>
            <p:cNvPr id="32" name="Arrow: Right 31">
              <a:extLst>
                <a:ext uri="{FF2B5EF4-FFF2-40B4-BE49-F238E27FC236}">
                  <a16:creationId xmlns:a16="http://schemas.microsoft.com/office/drawing/2014/main" id="{EF476451-84AA-0BF0-F2A8-5FBFE773B689}"/>
                </a:ext>
              </a:extLst>
            </p:cNvPr>
            <p:cNvSpPr/>
            <p:nvPr/>
          </p:nvSpPr>
          <p:spPr>
            <a:xfrm>
              <a:off x="4664423" y="1626715"/>
              <a:ext cx="476304" cy="426128"/>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Arrow: Right 32">
              <a:extLst>
                <a:ext uri="{FF2B5EF4-FFF2-40B4-BE49-F238E27FC236}">
                  <a16:creationId xmlns:a16="http://schemas.microsoft.com/office/drawing/2014/main" id="{8963A0E1-B4B2-4183-FCF6-048F544B6D5D}"/>
                </a:ext>
              </a:extLst>
            </p:cNvPr>
            <p:cNvSpPr/>
            <p:nvPr/>
          </p:nvSpPr>
          <p:spPr>
            <a:xfrm>
              <a:off x="7056084" y="1656678"/>
              <a:ext cx="476304" cy="426128"/>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Rounded Corners 33">
              <a:extLst>
                <a:ext uri="{FF2B5EF4-FFF2-40B4-BE49-F238E27FC236}">
                  <a16:creationId xmlns:a16="http://schemas.microsoft.com/office/drawing/2014/main" id="{8B9964BA-BE93-9B1E-AB21-D28DD77A8137}"/>
                </a:ext>
              </a:extLst>
            </p:cNvPr>
            <p:cNvSpPr/>
            <p:nvPr/>
          </p:nvSpPr>
          <p:spPr>
            <a:xfrm rot="16200000">
              <a:off x="-452915" y="1850837"/>
              <a:ext cx="1693683" cy="403762"/>
            </a:xfrm>
            <a:prstGeom prst="roundRect">
              <a:avLst/>
            </a:prstGeom>
            <a:noFill/>
            <a:ln>
              <a:no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200" dirty="0">
                  <a:solidFill>
                    <a:schemeClr val="tx1"/>
                  </a:solidFill>
                </a:rPr>
                <a:t>Objective 2</a:t>
              </a:r>
            </a:p>
          </p:txBody>
        </p:sp>
        <p:sp>
          <p:nvSpPr>
            <p:cNvPr id="35" name="Arrow: Right 34">
              <a:extLst>
                <a:ext uri="{FF2B5EF4-FFF2-40B4-BE49-F238E27FC236}">
                  <a16:creationId xmlns:a16="http://schemas.microsoft.com/office/drawing/2014/main" id="{64E61C0C-316C-1784-1ABA-99B7EDEBBB18}"/>
                </a:ext>
              </a:extLst>
            </p:cNvPr>
            <p:cNvSpPr/>
            <p:nvPr/>
          </p:nvSpPr>
          <p:spPr>
            <a:xfrm rot="5400000">
              <a:off x="9269200" y="2531333"/>
              <a:ext cx="476304" cy="426128"/>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5" name="Rectangle: Rounded Corners 54">
            <a:extLst>
              <a:ext uri="{FF2B5EF4-FFF2-40B4-BE49-F238E27FC236}">
                <a16:creationId xmlns:a16="http://schemas.microsoft.com/office/drawing/2014/main" id="{5EEC622B-8DBC-65D6-D961-D54A4C823AEF}"/>
              </a:ext>
            </a:extLst>
          </p:cNvPr>
          <p:cNvSpPr/>
          <p:nvPr/>
        </p:nvSpPr>
        <p:spPr>
          <a:xfrm>
            <a:off x="192045" y="1086754"/>
            <a:ext cx="11716400" cy="1931929"/>
          </a:xfrm>
          <a:prstGeom prst="roundRect">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 name="Group 17">
            <a:extLst>
              <a:ext uri="{FF2B5EF4-FFF2-40B4-BE49-F238E27FC236}">
                <a16:creationId xmlns:a16="http://schemas.microsoft.com/office/drawing/2014/main" id="{FF76C542-D462-9A1B-7E75-E29FF63DD843}"/>
              </a:ext>
            </a:extLst>
          </p:cNvPr>
          <p:cNvGrpSpPr/>
          <p:nvPr/>
        </p:nvGrpSpPr>
        <p:grpSpPr>
          <a:xfrm>
            <a:off x="192044" y="3085112"/>
            <a:ext cx="11753025" cy="2074578"/>
            <a:chOff x="192044" y="3085112"/>
            <a:chExt cx="11753025" cy="2074578"/>
          </a:xfrm>
        </p:grpSpPr>
        <p:pic>
          <p:nvPicPr>
            <p:cNvPr id="16" name="Picture 15">
              <a:extLst>
                <a:ext uri="{FF2B5EF4-FFF2-40B4-BE49-F238E27FC236}">
                  <a16:creationId xmlns:a16="http://schemas.microsoft.com/office/drawing/2014/main" id="{04C64264-B715-A503-AFDE-CD51946ED99E}"/>
                </a:ext>
              </a:extLst>
            </p:cNvPr>
            <p:cNvPicPr>
              <a:picLocks noChangeAspect="1"/>
            </p:cNvPicPr>
            <p:nvPr/>
          </p:nvPicPr>
          <p:blipFill rotWithShape="1">
            <a:blip r:embed="rId6"/>
            <a:srcRect l="3316" r="3115"/>
            <a:stretch/>
          </p:blipFill>
          <p:spPr>
            <a:xfrm>
              <a:off x="6781734" y="3236313"/>
              <a:ext cx="2766776" cy="1551871"/>
            </a:xfrm>
            <a:prstGeom prst="rect">
              <a:avLst/>
            </a:prstGeom>
          </p:spPr>
        </p:pic>
        <p:grpSp>
          <p:nvGrpSpPr>
            <p:cNvPr id="90" name="Group 89">
              <a:extLst>
                <a:ext uri="{FF2B5EF4-FFF2-40B4-BE49-F238E27FC236}">
                  <a16:creationId xmlns:a16="http://schemas.microsoft.com/office/drawing/2014/main" id="{056C2539-2316-6801-B66D-56485AE8CE30}"/>
                </a:ext>
              </a:extLst>
            </p:cNvPr>
            <p:cNvGrpSpPr/>
            <p:nvPr/>
          </p:nvGrpSpPr>
          <p:grpSpPr>
            <a:xfrm>
              <a:off x="192044" y="3085112"/>
              <a:ext cx="11753025" cy="2074578"/>
              <a:chOff x="48656" y="3085112"/>
              <a:chExt cx="11896414" cy="2074578"/>
            </a:xfrm>
          </p:grpSpPr>
          <p:sp>
            <p:nvSpPr>
              <p:cNvPr id="29" name="TextBox 28">
                <a:extLst>
                  <a:ext uri="{FF2B5EF4-FFF2-40B4-BE49-F238E27FC236}">
                    <a16:creationId xmlns:a16="http://schemas.microsoft.com/office/drawing/2014/main" id="{F9A268DA-57DF-BEC0-848F-1E0E38B59E80}"/>
                  </a:ext>
                </a:extLst>
              </p:cNvPr>
              <p:cNvSpPr txBox="1"/>
              <p:nvPr/>
            </p:nvSpPr>
            <p:spPr>
              <a:xfrm>
                <a:off x="6643505" y="4778805"/>
                <a:ext cx="5301565" cy="369332"/>
              </a:xfrm>
              <a:prstGeom prst="rect">
                <a:avLst/>
              </a:prstGeom>
              <a:noFill/>
            </p:spPr>
            <p:txBody>
              <a:bodyPr wrap="square" rtlCol="0">
                <a:spAutoFit/>
              </a:bodyPr>
              <a:lstStyle/>
              <a:p>
                <a:pPr algn="ctr"/>
                <a:r>
                  <a:rPr lang="en-GB" dirty="0"/>
                  <a:t>Acquire heart sounds using dual-sensor wearable</a:t>
                </a:r>
              </a:p>
            </p:txBody>
          </p:sp>
          <p:grpSp>
            <p:nvGrpSpPr>
              <p:cNvPr id="89" name="Group 88">
                <a:extLst>
                  <a:ext uri="{FF2B5EF4-FFF2-40B4-BE49-F238E27FC236}">
                    <a16:creationId xmlns:a16="http://schemas.microsoft.com/office/drawing/2014/main" id="{7CD1CB23-CBAB-698E-862A-F6E7223D9CD3}"/>
                  </a:ext>
                </a:extLst>
              </p:cNvPr>
              <p:cNvGrpSpPr/>
              <p:nvPr/>
            </p:nvGrpSpPr>
            <p:grpSpPr>
              <a:xfrm>
                <a:off x="48656" y="3085112"/>
                <a:ext cx="11859789" cy="2074578"/>
                <a:chOff x="48656" y="3085112"/>
                <a:chExt cx="11859789" cy="2074578"/>
              </a:xfrm>
            </p:grpSpPr>
            <p:pic>
              <p:nvPicPr>
                <p:cNvPr id="19" name="Picture 18">
                  <a:extLst>
                    <a:ext uri="{FF2B5EF4-FFF2-40B4-BE49-F238E27FC236}">
                      <a16:creationId xmlns:a16="http://schemas.microsoft.com/office/drawing/2014/main" id="{00772BFA-D09A-3CC6-94AC-4AA54CA7FA43}"/>
                    </a:ext>
                  </a:extLst>
                </p:cNvPr>
                <p:cNvPicPr>
                  <a:picLocks noChangeAspect="1"/>
                </p:cNvPicPr>
                <p:nvPr/>
              </p:nvPicPr>
              <p:blipFill rotWithShape="1">
                <a:blip r:embed="rId7"/>
                <a:srcRect t="3687"/>
                <a:stretch/>
              </p:blipFill>
              <p:spPr>
                <a:xfrm>
                  <a:off x="9484640" y="3212331"/>
                  <a:ext cx="2292832" cy="1578027"/>
                </a:xfrm>
                <a:prstGeom prst="rect">
                  <a:avLst/>
                </a:prstGeom>
              </p:spPr>
            </p:pic>
            <p:grpSp>
              <p:nvGrpSpPr>
                <p:cNvPr id="87" name="Group 86">
                  <a:extLst>
                    <a:ext uri="{FF2B5EF4-FFF2-40B4-BE49-F238E27FC236}">
                      <a16:creationId xmlns:a16="http://schemas.microsoft.com/office/drawing/2014/main" id="{BAE82109-7B4D-934B-10F7-3DA4E643FC3A}"/>
                    </a:ext>
                  </a:extLst>
                </p:cNvPr>
                <p:cNvGrpSpPr/>
                <p:nvPr/>
              </p:nvGrpSpPr>
              <p:grpSpPr>
                <a:xfrm>
                  <a:off x="48656" y="3085112"/>
                  <a:ext cx="11859789" cy="2074578"/>
                  <a:chOff x="48656" y="3085112"/>
                  <a:chExt cx="11859789" cy="2074578"/>
                </a:xfrm>
              </p:grpSpPr>
              <p:grpSp>
                <p:nvGrpSpPr>
                  <p:cNvPr id="86" name="Group 85">
                    <a:extLst>
                      <a:ext uri="{FF2B5EF4-FFF2-40B4-BE49-F238E27FC236}">
                        <a16:creationId xmlns:a16="http://schemas.microsoft.com/office/drawing/2014/main" id="{5D7A2F39-8492-9E75-152A-0AACB9384957}"/>
                      </a:ext>
                    </a:extLst>
                  </p:cNvPr>
                  <p:cNvGrpSpPr/>
                  <p:nvPr/>
                </p:nvGrpSpPr>
                <p:grpSpPr>
                  <a:xfrm>
                    <a:off x="48656" y="3085112"/>
                    <a:ext cx="11859789" cy="2074578"/>
                    <a:chOff x="48656" y="3085112"/>
                    <a:chExt cx="11859789" cy="2074578"/>
                  </a:xfrm>
                </p:grpSpPr>
                <p:sp>
                  <p:nvSpPr>
                    <p:cNvPr id="36" name="Rectangle: Rounded Corners 35">
                      <a:extLst>
                        <a:ext uri="{FF2B5EF4-FFF2-40B4-BE49-F238E27FC236}">
                          <a16:creationId xmlns:a16="http://schemas.microsoft.com/office/drawing/2014/main" id="{8BC7CC8F-EF32-29AB-B02C-5772D5BD58BB}"/>
                        </a:ext>
                      </a:extLst>
                    </p:cNvPr>
                    <p:cNvSpPr/>
                    <p:nvPr/>
                  </p:nvSpPr>
                  <p:spPr>
                    <a:xfrm rot="16200000">
                      <a:off x="-591831" y="3947535"/>
                      <a:ext cx="1693683" cy="403762"/>
                    </a:xfrm>
                    <a:prstGeom prst="roundRect">
                      <a:avLst/>
                    </a:prstGeom>
                    <a:noFill/>
                    <a:ln>
                      <a:no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200" dirty="0">
                          <a:solidFill>
                            <a:schemeClr val="tx1"/>
                          </a:solidFill>
                        </a:rPr>
                        <a:t>Objective 3</a:t>
                      </a:r>
                    </a:p>
                  </p:txBody>
                </p:sp>
                <p:sp>
                  <p:nvSpPr>
                    <p:cNvPr id="41" name="Arrow: Right 40">
                      <a:extLst>
                        <a:ext uri="{FF2B5EF4-FFF2-40B4-BE49-F238E27FC236}">
                          <a16:creationId xmlns:a16="http://schemas.microsoft.com/office/drawing/2014/main" id="{00C24EC7-8533-C87B-2931-44F18416BCF4}"/>
                        </a:ext>
                      </a:extLst>
                    </p:cNvPr>
                    <p:cNvSpPr/>
                    <p:nvPr/>
                  </p:nvSpPr>
                  <p:spPr>
                    <a:xfrm rot="10800000">
                      <a:off x="6182769" y="3739490"/>
                      <a:ext cx="476304" cy="426128"/>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Rounded Corners 41">
                      <a:extLst>
                        <a:ext uri="{FF2B5EF4-FFF2-40B4-BE49-F238E27FC236}">
                          <a16:creationId xmlns:a16="http://schemas.microsoft.com/office/drawing/2014/main" id="{91E4B89A-ECD9-371F-A785-371ED14000D3}"/>
                        </a:ext>
                      </a:extLst>
                    </p:cNvPr>
                    <p:cNvSpPr/>
                    <p:nvPr/>
                  </p:nvSpPr>
                  <p:spPr>
                    <a:xfrm>
                      <a:off x="1035773" y="3696217"/>
                      <a:ext cx="2565790" cy="49684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Denoising Algorithms</a:t>
                      </a:r>
                    </a:p>
                  </p:txBody>
                </p:sp>
                <p:sp>
                  <p:nvSpPr>
                    <p:cNvPr id="51" name="Arrow: Right 50">
                      <a:extLst>
                        <a:ext uri="{FF2B5EF4-FFF2-40B4-BE49-F238E27FC236}">
                          <a16:creationId xmlns:a16="http://schemas.microsoft.com/office/drawing/2014/main" id="{FB87351F-05F0-D3C9-5F15-71EBCB8069E7}"/>
                        </a:ext>
                      </a:extLst>
                    </p:cNvPr>
                    <p:cNvSpPr/>
                    <p:nvPr/>
                  </p:nvSpPr>
                  <p:spPr>
                    <a:xfrm rot="10800000">
                      <a:off x="3744030" y="3731573"/>
                      <a:ext cx="476304" cy="426128"/>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Rectangle: Rounded Corners 55">
                      <a:extLst>
                        <a:ext uri="{FF2B5EF4-FFF2-40B4-BE49-F238E27FC236}">
                          <a16:creationId xmlns:a16="http://schemas.microsoft.com/office/drawing/2014/main" id="{3BCA6ED4-5F08-4A10-ABF3-989C9605144F}"/>
                        </a:ext>
                      </a:extLst>
                    </p:cNvPr>
                    <p:cNvSpPr/>
                    <p:nvPr/>
                  </p:nvSpPr>
                  <p:spPr>
                    <a:xfrm>
                      <a:off x="48656" y="3085112"/>
                      <a:ext cx="11859789" cy="2074578"/>
                    </a:xfrm>
                    <a:prstGeom prst="roundRect">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Arrow: Right 56">
                      <a:extLst>
                        <a:ext uri="{FF2B5EF4-FFF2-40B4-BE49-F238E27FC236}">
                          <a16:creationId xmlns:a16="http://schemas.microsoft.com/office/drawing/2014/main" id="{86E2BDFC-EE39-31EE-839C-81B335706B51}"/>
                        </a:ext>
                      </a:extLst>
                    </p:cNvPr>
                    <p:cNvSpPr/>
                    <p:nvPr/>
                  </p:nvSpPr>
                  <p:spPr>
                    <a:xfrm rot="5400000">
                      <a:off x="2076045" y="4410169"/>
                      <a:ext cx="476304" cy="426128"/>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extBox 60">
                      <a:extLst>
                        <a:ext uri="{FF2B5EF4-FFF2-40B4-BE49-F238E27FC236}">
                          <a16:creationId xmlns:a16="http://schemas.microsoft.com/office/drawing/2014/main" id="{DE25118B-F26F-559E-061E-9FD7D3AB86A1}"/>
                        </a:ext>
                      </a:extLst>
                    </p:cNvPr>
                    <p:cNvSpPr txBox="1"/>
                    <p:nvPr/>
                  </p:nvSpPr>
                  <p:spPr>
                    <a:xfrm>
                      <a:off x="10066612" y="3540277"/>
                      <a:ext cx="317716" cy="369332"/>
                    </a:xfrm>
                    <a:prstGeom prst="rect">
                      <a:avLst/>
                    </a:prstGeom>
                    <a:noFill/>
                  </p:spPr>
                  <p:txBody>
                    <a:bodyPr wrap="none" rtlCol="0">
                      <a:spAutoFit/>
                    </a:bodyPr>
                    <a:lstStyle/>
                    <a:p>
                      <a:r>
                        <a:rPr lang="en-GB" dirty="0"/>
                        <a:t>P</a:t>
                      </a:r>
                    </a:p>
                  </p:txBody>
                </p:sp>
                <p:sp>
                  <p:nvSpPr>
                    <p:cNvPr id="62" name="TextBox 61">
                      <a:extLst>
                        <a:ext uri="{FF2B5EF4-FFF2-40B4-BE49-F238E27FC236}">
                          <a16:creationId xmlns:a16="http://schemas.microsoft.com/office/drawing/2014/main" id="{953A02E5-E1B0-8EA2-E6DC-C70CBB92AF5B}"/>
                        </a:ext>
                      </a:extLst>
                    </p:cNvPr>
                    <p:cNvSpPr txBox="1"/>
                    <p:nvPr/>
                  </p:nvSpPr>
                  <p:spPr>
                    <a:xfrm>
                      <a:off x="11059460" y="3307507"/>
                      <a:ext cx="324128" cy="369332"/>
                    </a:xfrm>
                    <a:prstGeom prst="rect">
                      <a:avLst/>
                    </a:prstGeom>
                    <a:noFill/>
                  </p:spPr>
                  <p:txBody>
                    <a:bodyPr wrap="none" rtlCol="0">
                      <a:spAutoFit/>
                    </a:bodyPr>
                    <a:lstStyle/>
                    <a:p>
                      <a:r>
                        <a:rPr lang="en-GB" dirty="0"/>
                        <a:t>R</a:t>
                      </a:r>
                    </a:p>
                  </p:txBody>
                </p:sp>
                <p:cxnSp>
                  <p:nvCxnSpPr>
                    <p:cNvPr id="66" name="Connector: Curved 65">
                      <a:extLst>
                        <a:ext uri="{FF2B5EF4-FFF2-40B4-BE49-F238E27FC236}">
                          <a16:creationId xmlns:a16="http://schemas.microsoft.com/office/drawing/2014/main" id="{F4414E2F-ECA4-7538-9D23-23294AF28896}"/>
                        </a:ext>
                      </a:extLst>
                    </p:cNvPr>
                    <p:cNvCxnSpPr>
                      <a:cxnSpLocks/>
                      <a:endCxn id="50" idx="3"/>
                    </p:cNvCxnSpPr>
                    <p:nvPr/>
                  </p:nvCxnSpPr>
                  <p:spPr>
                    <a:xfrm rot="10800000" flipV="1">
                      <a:off x="6122219" y="4043700"/>
                      <a:ext cx="1134104" cy="380150"/>
                    </a:xfrm>
                    <a:prstGeom prst="curvedConnector3">
                      <a:avLst/>
                    </a:prstGeom>
                    <a:ln w="28575">
                      <a:tailEnd type="triangle" w="lg" len="lg"/>
                    </a:ln>
                  </p:spPr>
                  <p:style>
                    <a:lnRef idx="2">
                      <a:schemeClr val="accent1"/>
                    </a:lnRef>
                    <a:fillRef idx="0">
                      <a:schemeClr val="accent1"/>
                    </a:fillRef>
                    <a:effectRef idx="1">
                      <a:schemeClr val="accent1"/>
                    </a:effectRef>
                    <a:fontRef idx="minor">
                      <a:schemeClr val="tx1"/>
                    </a:fontRef>
                  </p:style>
                </p:cxnSp>
                <p:cxnSp>
                  <p:nvCxnSpPr>
                    <p:cNvPr id="68" name="Connector: Curved 67">
                      <a:extLst>
                        <a:ext uri="{FF2B5EF4-FFF2-40B4-BE49-F238E27FC236}">
                          <a16:creationId xmlns:a16="http://schemas.microsoft.com/office/drawing/2014/main" id="{E0B720D1-964F-EEA4-0484-9FB3EBCC5B03}"/>
                        </a:ext>
                      </a:extLst>
                    </p:cNvPr>
                    <p:cNvCxnSpPr>
                      <a:cxnSpLocks/>
                      <a:endCxn id="46" idx="3"/>
                    </p:cNvCxnSpPr>
                    <p:nvPr/>
                  </p:nvCxnSpPr>
                  <p:spPr>
                    <a:xfrm rot="10800000">
                      <a:off x="6107373" y="3627368"/>
                      <a:ext cx="2198333" cy="237318"/>
                    </a:xfrm>
                    <a:prstGeom prst="curvedConnector3">
                      <a:avLst>
                        <a:gd name="adj1" fmla="val 62895"/>
                      </a:avLst>
                    </a:prstGeom>
                    <a:ln w="28575">
                      <a:tailEnd type="triangle" w="lg" len="lg"/>
                    </a:ln>
                  </p:spPr>
                  <p:style>
                    <a:lnRef idx="2">
                      <a:schemeClr val="accent1"/>
                    </a:lnRef>
                    <a:fillRef idx="0">
                      <a:schemeClr val="accent1"/>
                    </a:fillRef>
                    <a:effectRef idx="1">
                      <a:schemeClr val="accent1"/>
                    </a:effectRef>
                    <a:fontRef idx="minor">
                      <a:schemeClr val="tx1"/>
                    </a:fontRef>
                  </p:style>
                </p:cxnSp>
              </p:grpSp>
              <p:grpSp>
                <p:nvGrpSpPr>
                  <p:cNvPr id="80" name="Group 79">
                    <a:extLst>
                      <a:ext uri="{FF2B5EF4-FFF2-40B4-BE49-F238E27FC236}">
                        <a16:creationId xmlns:a16="http://schemas.microsoft.com/office/drawing/2014/main" id="{F50DF972-47B8-3D64-6396-EFDF90AA84FB}"/>
                      </a:ext>
                    </a:extLst>
                  </p:cNvPr>
                  <p:cNvGrpSpPr/>
                  <p:nvPr/>
                </p:nvGrpSpPr>
                <p:grpSpPr>
                  <a:xfrm>
                    <a:off x="4301133" y="3198689"/>
                    <a:ext cx="1821086" cy="1605310"/>
                    <a:chOff x="4505565" y="3164359"/>
                    <a:chExt cx="1821086" cy="1605310"/>
                  </a:xfrm>
                </p:grpSpPr>
                <p:pic>
                  <p:nvPicPr>
                    <p:cNvPr id="46" name="Picture 45" descr="A blue sound wave with numbers&#10;&#10;Description automatically generated">
                      <a:extLst>
                        <a:ext uri="{FF2B5EF4-FFF2-40B4-BE49-F238E27FC236}">
                          <a16:creationId xmlns:a16="http://schemas.microsoft.com/office/drawing/2014/main" id="{B8D91182-C858-2304-0D31-64CE9075C5D5}"/>
                        </a:ext>
                      </a:extLst>
                    </p:cNvPr>
                    <p:cNvPicPr>
                      <a:picLocks noChangeAspect="1"/>
                    </p:cNvPicPr>
                    <p:nvPr/>
                  </p:nvPicPr>
                  <p:blipFill rotWithShape="1">
                    <a:blip r:embed="rId8">
                      <a:extLst>
                        <a:ext uri="{28A0092B-C50C-407E-A947-70E740481C1C}">
                          <a14:useLocalDpi xmlns:a14="http://schemas.microsoft.com/office/drawing/2010/main" val="0"/>
                        </a:ext>
                      </a:extLst>
                    </a:blip>
                    <a:srcRect l="12428" t="6083" r="9019" b="10837"/>
                    <a:stretch/>
                  </p:blipFill>
                  <p:spPr>
                    <a:xfrm>
                      <a:off x="4559997" y="3222984"/>
                      <a:ext cx="1751807" cy="740107"/>
                    </a:xfrm>
                    <a:prstGeom prst="rect">
                      <a:avLst/>
                    </a:prstGeom>
                  </p:spPr>
                </p:pic>
                <p:pic>
                  <p:nvPicPr>
                    <p:cNvPr id="50" name="Picture 49" descr="A blue line graph with numbers&#10;&#10;Description automatically generated">
                      <a:extLst>
                        <a:ext uri="{FF2B5EF4-FFF2-40B4-BE49-F238E27FC236}">
                          <a16:creationId xmlns:a16="http://schemas.microsoft.com/office/drawing/2014/main" id="{318A8613-EFAC-094F-B6C9-05EBE851F91D}"/>
                        </a:ext>
                      </a:extLst>
                    </p:cNvPr>
                    <p:cNvPicPr>
                      <a:picLocks noChangeAspect="1"/>
                    </p:cNvPicPr>
                    <p:nvPr/>
                  </p:nvPicPr>
                  <p:blipFill rotWithShape="1">
                    <a:blip r:embed="rId9">
                      <a:extLst>
                        <a:ext uri="{28A0092B-C50C-407E-A947-70E740481C1C}">
                          <a14:useLocalDpi xmlns:a14="http://schemas.microsoft.com/office/drawing/2010/main" val="0"/>
                        </a:ext>
                      </a:extLst>
                    </a:blip>
                    <a:srcRect l="12226" t="5627" r="8530" b="9000"/>
                    <a:stretch/>
                  </p:blipFill>
                  <p:spPr>
                    <a:xfrm>
                      <a:off x="4559997" y="4009370"/>
                      <a:ext cx="1766654" cy="760299"/>
                    </a:xfrm>
                    <a:prstGeom prst="rect">
                      <a:avLst/>
                    </a:prstGeom>
                  </p:spPr>
                </p:pic>
                <p:sp>
                  <p:nvSpPr>
                    <p:cNvPr id="72" name="TextBox 71">
                      <a:extLst>
                        <a:ext uri="{FF2B5EF4-FFF2-40B4-BE49-F238E27FC236}">
                          <a16:creationId xmlns:a16="http://schemas.microsoft.com/office/drawing/2014/main" id="{F8AD065E-21AB-95F5-8988-7E76DFCA9046}"/>
                        </a:ext>
                      </a:extLst>
                    </p:cNvPr>
                    <p:cNvSpPr txBox="1"/>
                    <p:nvPr/>
                  </p:nvSpPr>
                  <p:spPr>
                    <a:xfrm>
                      <a:off x="4505565" y="3164359"/>
                      <a:ext cx="317716" cy="369332"/>
                    </a:xfrm>
                    <a:prstGeom prst="rect">
                      <a:avLst/>
                    </a:prstGeom>
                    <a:noFill/>
                  </p:spPr>
                  <p:txBody>
                    <a:bodyPr wrap="none" rtlCol="0">
                      <a:spAutoFit/>
                    </a:bodyPr>
                    <a:lstStyle/>
                    <a:p>
                      <a:r>
                        <a:rPr lang="en-GB" dirty="0"/>
                        <a:t>P</a:t>
                      </a:r>
                    </a:p>
                  </p:txBody>
                </p:sp>
                <p:sp>
                  <p:nvSpPr>
                    <p:cNvPr id="73" name="TextBox 72">
                      <a:extLst>
                        <a:ext uri="{FF2B5EF4-FFF2-40B4-BE49-F238E27FC236}">
                          <a16:creationId xmlns:a16="http://schemas.microsoft.com/office/drawing/2014/main" id="{21E64148-462A-23C1-D9DB-4F4CF6DADA5C}"/>
                        </a:ext>
                      </a:extLst>
                    </p:cNvPr>
                    <p:cNvSpPr txBox="1"/>
                    <p:nvPr/>
                  </p:nvSpPr>
                  <p:spPr>
                    <a:xfrm>
                      <a:off x="4513870" y="3963339"/>
                      <a:ext cx="324128" cy="369332"/>
                    </a:xfrm>
                    <a:prstGeom prst="rect">
                      <a:avLst/>
                    </a:prstGeom>
                    <a:noFill/>
                  </p:spPr>
                  <p:txBody>
                    <a:bodyPr wrap="none" rtlCol="0">
                      <a:spAutoFit/>
                    </a:bodyPr>
                    <a:lstStyle/>
                    <a:p>
                      <a:r>
                        <a:rPr lang="en-GB" dirty="0"/>
                        <a:t>R</a:t>
                      </a:r>
                    </a:p>
                  </p:txBody>
                </p:sp>
              </p:grpSp>
            </p:grpSp>
          </p:grpSp>
        </p:grpSp>
      </p:grpSp>
      <p:sp>
        <p:nvSpPr>
          <p:cNvPr id="7" name="Rectangle 6">
            <a:extLst>
              <a:ext uri="{FF2B5EF4-FFF2-40B4-BE49-F238E27FC236}">
                <a16:creationId xmlns:a16="http://schemas.microsoft.com/office/drawing/2014/main" id="{471E7207-7D8A-79FC-AC5B-070FA10F2F22}"/>
              </a:ext>
            </a:extLst>
          </p:cNvPr>
          <p:cNvSpPr/>
          <p:nvPr/>
        </p:nvSpPr>
        <p:spPr>
          <a:xfrm>
            <a:off x="0" y="0"/>
            <a:ext cx="5140727" cy="100917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Methods: Overview</a:t>
            </a:r>
            <a:endParaRPr lang="en-GB" sz="4000" dirty="0">
              <a:solidFill>
                <a:schemeClr val="bg1"/>
              </a:solidFill>
              <a:latin typeface="+mj-lt"/>
            </a:endParaRPr>
          </a:p>
        </p:txBody>
      </p:sp>
      <p:sp>
        <p:nvSpPr>
          <p:cNvPr id="3" name="TextBox 2">
            <a:extLst>
              <a:ext uri="{FF2B5EF4-FFF2-40B4-BE49-F238E27FC236}">
                <a16:creationId xmlns:a16="http://schemas.microsoft.com/office/drawing/2014/main" id="{8597C9CC-4F91-505B-D94D-1485E318C07E}"/>
              </a:ext>
            </a:extLst>
          </p:cNvPr>
          <p:cNvSpPr txBox="1"/>
          <p:nvPr/>
        </p:nvSpPr>
        <p:spPr>
          <a:xfrm>
            <a:off x="11369391" y="214654"/>
            <a:ext cx="633507" cy="369332"/>
          </a:xfrm>
          <a:prstGeom prst="rect">
            <a:avLst/>
          </a:prstGeom>
          <a:ln>
            <a:solidFill>
              <a:schemeClr val="accent2"/>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GB" dirty="0"/>
              <a:t>5/19</a:t>
            </a:r>
          </a:p>
        </p:txBody>
      </p:sp>
      <p:grpSp>
        <p:nvGrpSpPr>
          <p:cNvPr id="25" name="Group 24">
            <a:extLst>
              <a:ext uri="{FF2B5EF4-FFF2-40B4-BE49-F238E27FC236}">
                <a16:creationId xmlns:a16="http://schemas.microsoft.com/office/drawing/2014/main" id="{37CAE25B-9A07-F138-5D2E-3B35D38B413F}"/>
              </a:ext>
            </a:extLst>
          </p:cNvPr>
          <p:cNvGrpSpPr/>
          <p:nvPr/>
        </p:nvGrpSpPr>
        <p:grpSpPr>
          <a:xfrm>
            <a:off x="21298" y="5163688"/>
            <a:ext cx="11895212" cy="1693683"/>
            <a:chOff x="21298" y="5163688"/>
            <a:chExt cx="11895212" cy="1693683"/>
          </a:xfrm>
        </p:grpSpPr>
        <p:grpSp>
          <p:nvGrpSpPr>
            <p:cNvPr id="67" name="Group 66">
              <a:extLst>
                <a:ext uri="{FF2B5EF4-FFF2-40B4-BE49-F238E27FC236}">
                  <a16:creationId xmlns:a16="http://schemas.microsoft.com/office/drawing/2014/main" id="{9C06E946-71DF-61CB-4074-6AE426E2711F}"/>
                </a:ext>
              </a:extLst>
            </p:cNvPr>
            <p:cNvGrpSpPr/>
            <p:nvPr/>
          </p:nvGrpSpPr>
          <p:grpSpPr>
            <a:xfrm>
              <a:off x="21298" y="5163688"/>
              <a:ext cx="11895212" cy="1693683"/>
              <a:chOff x="21298" y="5163688"/>
              <a:chExt cx="11895212" cy="1693683"/>
            </a:xfrm>
          </p:grpSpPr>
          <p:pic>
            <p:nvPicPr>
              <p:cNvPr id="65" name="Picture 64">
                <a:extLst>
                  <a:ext uri="{FF2B5EF4-FFF2-40B4-BE49-F238E27FC236}">
                    <a16:creationId xmlns:a16="http://schemas.microsoft.com/office/drawing/2014/main" id="{711D9D6C-66CC-1520-E8C2-1B6C2BE08532}"/>
                  </a:ext>
                </a:extLst>
              </p:cNvPr>
              <p:cNvPicPr>
                <a:picLocks noChangeAspect="1"/>
              </p:cNvPicPr>
              <p:nvPr/>
            </p:nvPicPr>
            <p:blipFill>
              <a:blip r:embed="rId10"/>
              <a:stretch>
                <a:fillRect/>
              </a:stretch>
            </p:blipFill>
            <p:spPr>
              <a:xfrm>
                <a:off x="7706048" y="5263769"/>
                <a:ext cx="3879066" cy="1436390"/>
              </a:xfrm>
              <a:prstGeom prst="rect">
                <a:avLst/>
              </a:prstGeom>
            </p:spPr>
          </p:pic>
          <p:grpSp>
            <p:nvGrpSpPr>
              <p:cNvPr id="24" name="Group 23">
                <a:extLst>
                  <a:ext uri="{FF2B5EF4-FFF2-40B4-BE49-F238E27FC236}">
                    <a16:creationId xmlns:a16="http://schemas.microsoft.com/office/drawing/2014/main" id="{B91936EF-5B7D-2F09-9D1A-EF5076F2CAB5}"/>
                  </a:ext>
                </a:extLst>
              </p:cNvPr>
              <p:cNvGrpSpPr/>
              <p:nvPr/>
            </p:nvGrpSpPr>
            <p:grpSpPr>
              <a:xfrm>
                <a:off x="21298" y="5163688"/>
                <a:ext cx="11895212" cy="1693683"/>
                <a:chOff x="21298" y="5163688"/>
                <a:chExt cx="11895212" cy="1693683"/>
              </a:xfrm>
            </p:grpSpPr>
            <p:grpSp>
              <p:nvGrpSpPr>
                <p:cNvPr id="93" name="Group 92">
                  <a:extLst>
                    <a:ext uri="{FF2B5EF4-FFF2-40B4-BE49-F238E27FC236}">
                      <a16:creationId xmlns:a16="http://schemas.microsoft.com/office/drawing/2014/main" id="{93BB9288-0BB6-D218-92AE-00CD27EC7CEE}"/>
                    </a:ext>
                  </a:extLst>
                </p:cNvPr>
                <p:cNvGrpSpPr/>
                <p:nvPr/>
              </p:nvGrpSpPr>
              <p:grpSpPr>
                <a:xfrm>
                  <a:off x="21298" y="5163688"/>
                  <a:ext cx="11895212" cy="1693683"/>
                  <a:chOff x="21298" y="5163688"/>
                  <a:chExt cx="11895212" cy="1693683"/>
                </a:xfrm>
              </p:grpSpPr>
              <p:pic>
                <p:nvPicPr>
                  <p:cNvPr id="53" name="Picture 52" descr="A blue line with numbers&#10;&#10;Description automatically generated">
                    <a:extLst>
                      <a:ext uri="{FF2B5EF4-FFF2-40B4-BE49-F238E27FC236}">
                        <a16:creationId xmlns:a16="http://schemas.microsoft.com/office/drawing/2014/main" id="{04080D35-A403-0BCB-E2BE-385EA2725959}"/>
                      </a:ext>
                    </a:extLst>
                  </p:cNvPr>
                  <p:cNvPicPr>
                    <a:picLocks noChangeAspect="1"/>
                  </p:cNvPicPr>
                  <p:nvPr/>
                </p:nvPicPr>
                <p:blipFill rotWithShape="1">
                  <a:blip r:embed="rId11">
                    <a:extLst>
                      <a:ext uri="{28A0092B-C50C-407E-A947-70E740481C1C}">
                        <a14:useLocalDpi xmlns:a14="http://schemas.microsoft.com/office/drawing/2010/main" val="0"/>
                      </a:ext>
                    </a:extLst>
                  </a:blip>
                  <a:srcRect l="12640" t="5550" r="8865" b="9060"/>
                  <a:stretch/>
                </p:blipFill>
                <p:spPr>
                  <a:xfrm>
                    <a:off x="928728" y="5267898"/>
                    <a:ext cx="2699850" cy="1173249"/>
                  </a:xfrm>
                  <a:prstGeom prst="rect">
                    <a:avLst/>
                  </a:prstGeom>
                </p:spPr>
              </p:pic>
              <p:grpSp>
                <p:nvGrpSpPr>
                  <p:cNvPr id="91" name="Group 90">
                    <a:extLst>
                      <a:ext uri="{FF2B5EF4-FFF2-40B4-BE49-F238E27FC236}">
                        <a16:creationId xmlns:a16="http://schemas.microsoft.com/office/drawing/2014/main" id="{13460BAD-B7FC-07E3-DF09-F9418366FA47}"/>
                      </a:ext>
                    </a:extLst>
                  </p:cNvPr>
                  <p:cNvGrpSpPr/>
                  <p:nvPr/>
                </p:nvGrpSpPr>
                <p:grpSpPr>
                  <a:xfrm>
                    <a:off x="21298" y="5163688"/>
                    <a:ext cx="11895212" cy="1693683"/>
                    <a:chOff x="21298" y="5163688"/>
                    <a:chExt cx="11895212" cy="1693683"/>
                  </a:xfrm>
                </p:grpSpPr>
                <p:sp>
                  <p:nvSpPr>
                    <p:cNvPr id="54" name="Rectangle: Rounded Corners 53">
                      <a:extLst>
                        <a:ext uri="{FF2B5EF4-FFF2-40B4-BE49-F238E27FC236}">
                          <a16:creationId xmlns:a16="http://schemas.microsoft.com/office/drawing/2014/main" id="{6495434D-4F19-5775-72B5-C0AAF356A89F}"/>
                        </a:ext>
                      </a:extLst>
                    </p:cNvPr>
                    <p:cNvSpPr/>
                    <p:nvPr/>
                  </p:nvSpPr>
                  <p:spPr>
                    <a:xfrm rot="16200000">
                      <a:off x="-452914" y="5808649"/>
                      <a:ext cx="1693683" cy="403762"/>
                    </a:xfrm>
                    <a:prstGeom prst="roundRect">
                      <a:avLst/>
                    </a:prstGeom>
                    <a:noFill/>
                    <a:ln>
                      <a:no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200" dirty="0">
                          <a:solidFill>
                            <a:schemeClr val="tx1"/>
                          </a:solidFill>
                        </a:rPr>
                        <a:t>Objective 4</a:t>
                      </a:r>
                    </a:p>
                  </p:txBody>
                </p:sp>
                <p:sp>
                  <p:nvSpPr>
                    <p:cNvPr id="58" name="TextBox 57">
                      <a:extLst>
                        <a:ext uri="{FF2B5EF4-FFF2-40B4-BE49-F238E27FC236}">
                          <a16:creationId xmlns:a16="http://schemas.microsoft.com/office/drawing/2014/main" id="{09BD8217-D85E-8FDE-4578-59AE586B619F}"/>
                        </a:ext>
                      </a:extLst>
                    </p:cNvPr>
                    <p:cNvSpPr txBox="1"/>
                    <p:nvPr/>
                  </p:nvSpPr>
                  <p:spPr>
                    <a:xfrm>
                      <a:off x="21298" y="6449021"/>
                      <a:ext cx="4290502" cy="369332"/>
                    </a:xfrm>
                    <a:prstGeom prst="rect">
                      <a:avLst/>
                    </a:prstGeom>
                    <a:noFill/>
                  </p:spPr>
                  <p:txBody>
                    <a:bodyPr wrap="square" rtlCol="0">
                      <a:spAutoFit/>
                    </a:bodyPr>
                    <a:lstStyle/>
                    <a:p>
                      <a:pPr algn="ctr"/>
                      <a:r>
                        <a:rPr lang="en-GB" dirty="0"/>
                        <a:t>Denoised heart sounds</a:t>
                      </a:r>
                    </a:p>
                  </p:txBody>
                </p:sp>
                <p:sp>
                  <p:nvSpPr>
                    <p:cNvPr id="76" name="Arrow: Right 75">
                      <a:extLst>
                        <a:ext uri="{FF2B5EF4-FFF2-40B4-BE49-F238E27FC236}">
                          <a16:creationId xmlns:a16="http://schemas.microsoft.com/office/drawing/2014/main" id="{4AE2B026-5159-8C2D-581C-5DF179A4DFE3}"/>
                        </a:ext>
                      </a:extLst>
                    </p:cNvPr>
                    <p:cNvSpPr/>
                    <p:nvPr/>
                  </p:nvSpPr>
                  <p:spPr>
                    <a:xfrm>
                      <a:off x="3717026" y="5631287"/>
                      <a:ext cx="476304" cy="426128"/>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Rounded Corners 76">
                      <a:extLst>
                        <a:ext uri="{FF2B5EF4-FFF2-40B4-BE49-F238E27FC236}">
                          <a16:creationId xmlns:a16="http://schemas.microsoft.com/office/drawing/2014/main" id="{1318EE72-BB7E-0417-6077-A9C507FB508D}"/>
                        </a:ext>
                      </a:extLst>
                    </p:cNvPr>
                    <p:cNvSpPr/>
                    <p:nvPr/>
                  </p:nvSpPr>
                  <p:spPr>
                    <a:xfrm>
                      <a:off x="4301133" y="5602582"/>
                      <a:ext cx="2699849" cy="49684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Segmentation Algorithm</a:t>
                      </a:r>
                    </a:p>
                  </p:txBody>
                </p:sp>
                <p:sp>
                  <p:nvSpPr>
                    <p:cNvPr id="78" name="Arrow: Right 77">
                      <a:extLst>
                        <a:ext uri="{FF2B5EF4-FFF2-40B4-BE49-F238E27FC236}">
                          <a16:creationId xmlns:a16="http://schemas.microsoft.com/office/drawing/2014/main" id="{6B8681BC-21EC-B74A-44B0-A304EC438DFF}"/>
                        </a:ext>
                      </a:extLst>
                    </p:cNvPr>
                    <p:cNvSpPr/>
                    <p:nvPr/>
                  </p:nvSpPr>
                  <p:spPr>
                    <a:xfrm>
                      <a:off x="7115363" y="5657380"/>
                      <a:ext cx="476304" cy="426128"/>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Rounded Corners 83">
                      <a:extLst>
                        <a:ext uri="{FF2B5EF4-FFF2-40B4-BE49-F238E27FC236}">
                          <a16:creationId xmlns:a16="http://schemas.microsoft.com/office/drawing/2014/main" id="{75C72B82-824B-C29A-714D-5864773C962F}"/>
                        </a:ext>
                      </a:extLst>
                    </p:cNvPr>
                    <p:cNvSpPr/>
                    <p:nvPr/>
                  </p:nvSpPr>
                  <p:spPr>
                    <a:xfrm>
                      <a:off x="199669" y="5243313"/>
                      <a:ext cx="11716841" cy="1502393"/>
                    </a:xfrm>
                    <a:prstGeom prst="roundRect">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grpSp>
              <p:nvGrpSpPr>
                <p:cNvPr id="23" name="Group 22">
                  <a:extLst>
                    <a:ext uri="{FF2B5EF4-FFF2-40B4-BE49-F238E27FC236}">
                      <a16:creationId xmlns:a16="http://schemas.microsoft.com/office/drawing/2014/main" id="{95FFAFB8-6698-C9B4-9227-B17F7B748885}"/>
                    </a:ext>
                  </a:extLst>
                </p:cNvPr>
                <p:cNvGrpSpPr/>
                <p:nvPr/>
              </p:nvGrpSpPr>
              <p:grpSpPr>
                <a:xfrm>
                  <a:off x="7721381" y="5326646"/>
                  <a:ext cx="1621587" cy="353673"/>
                  <a:chOff x="7721381" y="5326646"/>
                  <a:chExt cx="1621587" cy="353673"/>
                </a:xfrm>
              </p:grpSpPr>
              <p:sp>
                <p:nvSpPr>
                  <p:cNvPr id="13" name="Rectangle: Rounded Corners 12">
                    <a:extLst>
                      <a:ext uri="{FF2B5EF4-FFF2-40B4-BE49-F238E27FC236}">
                        <a16:creationId xmlns:a16="http://schemas.microsoft.com/office/drawing/2014/main" id="{F9C4B61B-A7D5-3B20-6B89-F912BCDB6C77}"/>
                      </a:ext>
                    </a:extLst>
                  </p:cNvPr>
                  <p:cNvSpPr/>
                  <p:nvPr/>
                </p:nvSpPr>
                <p:spPr>
                  <a:xfrm>
                    <a:off x="7721381" y="5326646"/>
                    <a:ext cx="560554" cy="313544"/>
                  </a:xfrm>
                  <a:prstGeom prst="roundRect">
                    <a:avLst/>
                  </a:prstGeom>
                  <a:no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200" dirty="0">
                        <a:solidFill>
                          <a:schemeClr val="tx1"/>
                        </a:solidFill>
                      </a:rPr>
                      <a:t>S1</a:t>
                    </a:r>
                  </a:p>
                </p:txBody>
              </p:sp>
              <p:sp>
                <p:nvSpPr>
                  <p:cNvPr id="14" name="Rectangle: Rounded Corners 13">
                    <a:extLst>
                      <a:ext uri="{FF2B5EF4-FFF2-40B4-BE49-F238E27FC236}">
                        <a16:creationId xmlns:a16="http://schemas.microsoft.com/office/drawing/2014/main" id="{C065FA5F-E48C-CDAE-C3E1-442D63E28CFB}"/>
                      </a:ext>
                    </a:extLst>
                  </p:cNvPr>
                  <p:cNvSpPr/>
                  <p:nvPr/>
                </p:nvSpPr>
                <p:spPr>
                  <a:xfrm>
                    <a:off x="8458892" y="5366775"/>
                    <a:ext cx="884076" cy="313544"/>
                  </a:xfrm>
                  <a:prstGeom prst="roundRect">
                    <a:avLst/>
                  </a:prstGeom>
                  <a:no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S2</a:t>
                    </a:r>
                  </a:p>
                </p:txBody>
              </p:sp>
            </p:grpSp>
          </p:grpSp>
        </p:grpSp>
        <p:sp>
          <p:nvSpPr>
            <p:cNvPr id="11" name="Rectangle: Rounded Corners 10">
              <a:extLst>
                <a:ext uri="{FF2B5EF4-FFF2-40B4-BE49-F238E27FC236}">
                  <a16:creationId xmlns:a16="http://schemas.microsoft.com/office/drawing/2014/main" id="{A89F756B-7DD5-98D2-4F64-F28406A0A3AB}"/>
                </a:ext>
              </a:extLst>
            </p:cNvPr>
            <p:cNvSpPr/>
            <p:nvPr/>
          </p:nvSpPr>
          <p:spPr>
            <a:xfrm>
              <a:off x="8178614" y="6168333"/>
              <a:ext cx="736785" cy="313544"/>
            </a:xfrm>
            <a:prstGeom prst="roundRect">
              <a:avLst/>
            </a:prstGeom>
            <a:no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200" dirty="0">
                  <a:solidFill>
                    <a:schemeClr val="tx1"/>
                  </a:solidFill>
                </a:rPr>
                <a:t>Sys</a:t>
              </a:r>
            </a:p>
          </p:txBody>
        </p:sp>
        <p:sp>
          <p:nvSpPr>
            <p:cNvPr id="15" name="Rectangle: Rounded Corners 14">
              <a:extLst>
                <a:ext uri="{FF2B5EF4-FFF2-40B4-BE49-F238E27FC236}">
                  <a16:creationId xmlns:a16="http://schemas.microsoft.com/office/drawing/2014/main" id="{9F3B6EA6-29D6-DFE2-BEB7-DC61EFA1C348}"/>
                </a:ext>
              </a:extLst>
            </p:cNvPr>
            <p:cNvSpPr/>
            <p:nvPr/>
          </p:nvSpPr>
          <p:spPr>
            <a:xfrm>
              <a:off x="8767744" y="6168333"/>
              <a:ext cx="908691" cy="313544"/>
            </a:xfrm>
            <a:prstGeom prst="roundRect">
              <a:avLst/>
            </a:prstGeom>
            <a:no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200" dirty="0">
                  <a:solidFill>
                    <a:schemeClr val="tx1"/>
                  </a:solidFill>
                </a:rPr>
                <a:t>Dias</a:t>
              </a:r>
            </a:p>
          </p:txBody>
        </p:sp>
      </p:grpSp>
    </p:spTree>
    <p:custDataLst>
      <p:tags r:id="rId1"/>
    </p:custDataLst>
    <p:extLst>
      <p:ext uri="{BB962C8B-B14F-4D97-AF65-F5344CB8AC3E}">
        <p14:creationId xmlns:p14="http://schemas.microsoft.com/office/powerpoint/2010/main" val="379359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E97E2C1-A52D-89DC-3E7C-10E822732970}"/>
              </a:ext>
            </a:extLst>
          </p:cNvPr>
          <p:cNvPicPr>
            <a:picLocks noChangeAspect="1"/>
          </p:cNvPicPr>
          <p:nvPr/>
        </p:nvPicPr>
        <p:blipFill>
          <a:blip r:embed="rId2"/>
          <a:stretch>
            <a:fillRect/>
          </a:stretch>
        </p:blipFill>
        <p:spPr>
          <a:xfrm>
            <a:off x="0" y="1636485"/>
            <a:ext cx="8210011" cy="4753588"/>
          </a:xfrm>
          <a:prstGeom prst="rect">
            <a:avLst/>
          </a:prstGeom>
        </p:spPr>
      </p:pic>
      <p:sp>
        <p:nvSpPr>
          <p:cNvPr id="2" name="Rectangle 1">
            <a:extLst>
              <a:ext uri="{FF2B5EF4-FFF2-40B4-BE49-F238E27FC236}">
                <a16:creationId xmlns:a16="http://schemas.microsoft.com/office/drawing/2014/main" id="{8EA9956A-A2E1-6310-6CE7-0597C50BF24E}"/>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EB63F9BE-5715-07BD-56D0-223A08C19FC7}"/>
              </a:ext>
            </a:extLst>
          </p:cNvPr>
          <p:cNvSpPr/>
          <p:nvPr/>
        </p:nvSpPr>
        <p:spPr>
          <a:xfrm>
            <a:off x="-1" y="0"/>
            <a:ext cx="9720944" cy="100917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Methods: Adaptive Noise Cancellation</a:t>
            </a:r>
            <a:endParaRPr lang="en-GB" sz="4000" dirty="0">
              <a:solidFill>
                <a:schemeClr val="bg1"/>
              </a:solidFill>
              <a:latin typeface="+mj-lt"/>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5B02DC1-9771-6171-4D38-F673354882D1}"/>
                  </a:ext>
                </a:extLst>
              </p:cNvPr>
              <p:cNvSpPr txBox="1"/>
              <p:nvPr/>
            </p:nvSpPr>
            <p:spPr>
              <a:xfrm>
                <a:off x="4356452" y="1755022"/>
                <a:ext cx="2290575" cy="369332"/>
              </a:xfrm>
              <a:prstGeom prst="rect">
                <a:avLst/>
              </a:prstGeom>
              <a:noFill/>
            </p:spPr>
            <p:txBody>
              <a:bodyPr wrap="square">
                <a:spAutoFit/>
              </a:bodyPr>
              <a:lstStyle/>
              <a:p>
                <a:pPr algn="ctr"/>
                <a:r>
                  <a:rPr lang="en-GB" b="0" dirty="0"/>
                  <a:t>Primary signal: </a:t>
                </a:r>
                <a14:m>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oMath>
                </a14:m>
                <a:r>
                  <a:rPr lang="en-GB" b="0" dirty="0"/>
                  <a:t> </a:t>
                </a:r>
                <a:endParaRPr lang="en-GB" dirty="0"/>
              </a:p>
            </p:txBody>
          </p:sp>
        </mc:Choice>
        <mc:Fallback xmlns="">
          <p:sp>
            <p:nvSpPr>
              <p:cNvPr id="41" name="TextBox 40">
                <a:extLst>
                  <a:ext uri="{FF2B5EF4-FFF2-40B4-BE49-F238E27FC236}">
                    <a16:creationId xmlns:a16="http://schemas.microsoft.com/office/drawing/2014/main" id="{85B02DC1-9771-6171-4D38-F673354882D1}"/>
                  </a:ext>
                </a:extLst>
              </p:cNvPr>
              <p:cNvSpPr txBox="1">
                <a:spLocks noRot="1" noChangeAspect="1" noMove="1" noResize="1" noEditPoints="1" noAdjustHandles="1" noChangeArrowheads="1" noChangeShapeType="1" noTextEdit="1"/>
              </p:cNvSpPr>
              <p:nvPr/>
            </p:nvSpPr>
            <p:spPr>
              <a:xfrm>
                <a:off x="4356452" y="1755022"/>
                <a:ext cx="2290575" cy="369332"/>
              </a:xfrm>
              <a:prstGeom prst="rect">
                <a:avLst/>
              </a:prstGeom>
              <a:blipFill>
                <a:blip r:embed="rId3"/>
                <a:stretch>
                  <a:fillRect t="-8333" b="-28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C236116-D068-DEC9-A7F1-2C3D5D4D09E3}"/>
                  </a:ext>
                </a:extLst>
              </p:cNvPr>
              <p:cNvSpPr txBox="1"/>
              <p:nvPr/>
            </p:nvSpPr>
            <p:spPr>
              <a:xfrm>
                <a:off x="49141" y="4756845"/>
                <a:ext cx="2500125" cy="369332"/>
              </a:xfrm>
              <a:prstGeom prst="rect">
                <a:avLst/>
              </a:prstGeom>
              <a:noFill/>
            </p:spPr>
            <p:txBody>
              <a:bodyPr wrap="square">
                <a:spAutoFit/>
              </a:bodyPr>
              <a:lstStyle/>
              <a:p>
                <a:pPr algn="ctr"/>
                <a:r>
                  <a:rPr lang="en-GB" b="0" dirty="0"/>
                  <a:t>Reference signal: </a:t>
                </a:r>
                <a14:m>
                  <m:oMath xmlns:m="http://schemas.openxmlformats.org/officeDocument/2006/math">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oMath>
                </a14:m>
                <a:r>
                  <a:rPr lang="en-GB" b="0" dirty="0"/>
                  <a:t> </a:t>
                </a:r>
                <a:endParaRPr lang="en-GB" dirty="0"/>
              </a:p>
            </p:txBody>
          </p:sp>
        </mc:Choice>
        <mc:Fallback xmlns="">
          <p:sp>
            <p:nvSpPr>
              <p:cNvPr id="42" name="TextBox 41">
                <a:extLst>
                  <a:ext uri="{FF2B5EF4-FFF2-40B4-BE49-F238E27FC236}">
                    <a16:creationId xmlns:a16="http://schemas.microsoft.com/office/drawing/2014/main" id="{EC236116-D068-DEC9-A7F1-2C3D5D4D09E3}"/>
                  </a:ext>
                </a:extLst>
              </p:cNvPr>
              <p:cNvSpPr txBox="1">
                <a:spLocks noRot="1" noChangeAspect="1" noMove="1" noResize="1" noEditPoints="1" noAdjustHandles="1" noChangeArrowheads="1" noChangeShapeType="1" noTextEdit="1"/>
              </p:cNvSpPr>
              <p:nvPr/>
            </p:nvSpPr>
            <p:spPr>
              <a:xfrm>
                <a:off x="49141" y="4756845"/>
                <a:ext cx="2500125" cy="369332"/>
              </a:xfrm>
              <a:prstGeom prst="rect">
                <a:avLst/>
              </a:prstGeom>
              <a:blipFill>
                <a:blip r:embed="rId4"/>
                <a:stretch>
                  <a:fillRect t="-6557" b="-2623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D64DE61-0393-FC61-B971-E41E4DD4BDED}"/>
                  </a:ext>
                </a:extLst>
              </p:cNvPr>
              <p:cNvSpPr txBox="1"/>
              <p:nvPr/>
            </p:nvSpPr>
            <p:spPr>
              <a:xfrm>
                <a:off x="4186098" y="4325163"/>
                <a:ext cx="2631281" cy="646331"/>
              </a:xfrm>
              <a:prstGeom prst="rect">
                <a:avLst/>
              </a:prstGeom>
              <a:noFill/>
            </p:spPr>
            <p:txBody>
              <a:bodyPr wrap="square">
                <a:spAutoFit/>
              </a:bodyPr>
              <a:lstStyle/>
              <a:p>
                <a:pPr algn="ctr"/>
                <a:r>
                  <a:rPr lang="en-GB" b="0" dirty="0"/>
                  <a:t>Estimated primary noise: </a:t>
                </a:r>
                <a14:m>
                  <m:oMath xmlns:m="http://schemas.openxmlformats.org/officeDocument/2006/math">
                    <m:r>
                      <a:rPr lang="en-GB" sz="1800" b="0" i="1" smtClean="0">
                        <a:solidFill>
                          <a:schemeClr val="tx1"/>
                        </a:solidFill>
                        <a:latin typeface="Cambria Math" panose="02040503050406030204" pitchFamily="18" charset="0"/>
                      </a:rPr>
                      <m:t>𝑛</m:t>
                    </m:r>
                    <m:r>
                      <a:rPr lang="en-GB" sz="1800" b="0" i="1" smtClean="0">
                        <a:solidFill>
                          <a:schemeClr val="tx1"/>
                        </a:solidFill>
                        <a:latin typeface="Cambria Math" panose="02040503050406030204" pitchFamily="18" charset="0"/>
                      </a:rPr>
                      <m:t>′(</m:t>
                    </m:r>
                    <m:r>
                      <a:rPr lang="en-GB" sz="1800" b="0" i="1" smtClean="0">
                        <a:solidFill>
                          <a:schemeClr val="tx1"/>
                        </a:solidFill>
                        <a:latin typeface="Cambria Math" panose="02040503050406030204" pitchFamily="18" charset="0"/>
                      </a:rPr>
                      <m:t>𝑛</m:t>
                    </m:r>
                    <m:r>
                      <a:rPr lang="en-GB" sz="1800" b="0" i="1" smtClean="0">
                        <a:solidFill>
                          <a:schemeClr val="tx1"/>
                        </a:solidFill>
                        <a:latin typeface="Cambria Math" panose="02040503050406030204" pitchFamily="18" charset="0"/>
                      </a:rPr>
                      <m:t>)</m:t>
                    </m:r>
                  </m:oMath>
                </a14:m>
                <a:endParaRPr lang="en-GB" sz="1800" dirty="0">
                  <a:solidFill>
                    <a:schemeClr val="tx1"/>
                  </a:solidFill>
                </a:endParaRPr>
              </a:p>
            </p:txBody>
          </p:sp>
        </mc:Choice>
        <mc:Fallback xmlns="">
          <p:sp>
            <p:nvSpPr>
              <p:cNvPr id="51" name="TextBox 50">
                <a:extLst>
                  <a:ext uri="{FF2B5EF4-FFF2-40B4-BE49-F238E27FC236}">
                    <a16:creationId xmlns:a16="http://schemas.microsoft.com/office/drawing/2014/main" id="{2D64DE61-0393-FC61-B971-E41E4DD4BDED}"/>
                  </a:ext>
                </a:extLst>
              </p:cNvPr>
              <p:cNvSpPr txBox="1">
                <a:spLocks noRot="1" noChangeAspect="1" noMove="1" noResize="1" noEditPoints="1" noAdjustHandles="1" noChangeArrowheads="1" noChangeShapeType="1" noTextEdit="1"/>
              </p:cNvSpPr>
              <p:nvPr/>
            </p:nvSpPr>
            <p:spPr>
              <a:xfrm>
                <a:off x="4186098" y="4325163"/>
                <a:ext cx="2631281" cy="646331"/>
              </a:xfrm>
              <a:prstGeom prst="rect">
                <a:avLst/>
              </a:prstGeom>
              <a:blipFill>
                <a:blip r:embed="rId5"/>
                <a:stretch>
                  <a:fillRect t="-4717" b="-1509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381CC2E-7E43-0974-4F8B-0113EC409FA7}"/>
                  </a:ext>
                </a:extLst>
              </p:cNvPr>
              <p:cNvSpPr txBox="1"/>
              <p:nvPr/>
            </p:nvSpPr>
            <p:spPr>
              <a:xfrm>
                <a:off x="7141215" y="2589693"/>
                <a:ext cx="2290575" cy="369332"/>
              </a:xfrm>
              <a:prstGeom prst="rect">
                <a:avLst/>
              </a:prstGeom>
              <a:noFill/>
            </p:spPr>
            <p:txBody>
              <a:bodyPr wrap="square">
                <a:spAutoFit/>
              </a:bodyPr>
              <a:lstStyle/>
              <a:p>
                <a:pPr algn="ctr"/>
                <a:r>
                  <a:rPr lang="en-GB" b="0" dirty="0"/>
                  <a:t>Error signal: </a:t>
                </a:r>
                <a14:m>
                  <m:oMath xmlns:m="http://schemas.openxmlformats.org/officeDocument/2006/math">
                    <m:r>
                      <a:rPr lang="en-GB" b="0" i="1" smtClean="0">
                        <a:latin typeface="Cambria Math" panose="02040503050406030204" pitchFamily="18" charset="0"/>
                      </a:rPr>
                      <m:t>𝑒</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oMath>
                </a14:m>
                <a:r>
                  <a:rPr lang="en-GB" b="0" dirty="0"/>
                  <a:t> </a:t>
                </a:r>
                <a:endParaRPr lang="en-GB" dirty="0"/>
              </a:p>
            </p:txBody>
          </p:sp>
        </mc:Choice>
        <mc:Fallback xmlns="">
          <p:sp>
            <p:nvSpPr>
              <p:cNvPr id="54" name="TextBox 53">
                <a:extLst>
                  <a:ext uri="{FF2B5EF4-FFF2-40B4-BE49-F238E27FC236}">
                    <a16:creationId xmlns:a16="http://schemas.microsoft.com/office/drawing/2014/main" id="{5381CC2E-7E43-0974-4F8B-0113EC409FA7}"/>
                  </a:ext>
                </a:extLst>
              </p:cNvPr>
              <p:cNvSpPr txBox="1">
                <a:spLocks noRot="1" noChangeAspect="1" noMove="1" noResize="1" noEditPoints="1" noAdjustHandles="1" noChangeArrowheads="1" noChangeShapeType="1" noTextEdit="1"/>
              </p:cNvSpPr>
              <p:nvPr/>
            </p:nvSpPr>
            <p:spPr>
              <a:xfrm>
                <a:off x="7141215" y="2589693"/>
                <a:ext cx="2290575" cy="369332"/>
              </a:xfrm>
              <a:prstGeom prst="rect">
                <a:avLst/>
              </a:prstGeom>
              <a:blipFill>
                <a:blip r:embed="rId6"/>
                <a:stretch>
                  <a:fillRect t="-8333" b="-28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4FBAFB6-B36D-0757-C449-7637AF40B5C0}"/>
                  </a:ext>
                </a:extLst>
              </p:cNvPr>
              <p:cNvSpPr txBox="1"/>
              <p:nvPr/>
            </p:nvSpPr>
            <p:spPr>
              <a:xfrm>
                <a:off x="166874" y="1385690"/>
                <a:ext cx="2290575" cy="369332"/>
              </a:xfrm>
              <a:prstGeom prst="rect">
                <a:avLst/>
              </a:prstGeom>
              <a:noFill/>
            </p:spPr>
            <p:txBody>
              <a:bodyPr wrap="square">
                <a:spAutoFit/>
              </a:bodyPr>
              <a:lstStyle/>
              <a:p>
                <a:pPr algn="ctr"/>
                <a:r>
                  <a:rPr lang="en-GB" dirty="0"/>
                  <a:t>Heart sound</a:t>
                </a:r>
                <a:r>
                  <a:rPr lang="en-GB" b="0" dirty="0"/>
                  <a:t>: </a:t>
                </a:r>
                <a14:m>
                  <m:oMath xmlns:m="http://schemas.openxmlformats.org/officeDocument/2006/math">
                    <m:r>
                      <a:rPr lang="en-GB" b="0" i="1" smtClean="0">
                        <a:latin typeface="Cambria Math" panose="02040503050406030204" pitchFamily="18" charset="0"/>
                      </a:rPr>
                      <m:t>𝑠</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oMath>
                </a14:m>
                <a:r>
                  <a:rPr lang="en-GB" b="0" dirty="0"/>
                  <a:t> </a:t>
                </a:r>
                <a:endParaRPr lang="en-GB" dirty="0"/>
              </a:p>
            </p:txBody>
          </p:sp>
        </mc:Choice>
        <mc:Fallback xmlns="">
          <p:sp>
            <p:nvSpPr>
              <p:cNvPr id="55" name="TextBox 54">
                <a:extLst>
                  <a:ext uri="{FF2B5EF4-FFF2-40B4-BE49-F238E27FC236}">
                    <a16:creationId xmlns:a16="http://schemas.microsoft.com/office/drawing/2014/main" id="{54FBAFB6-B36D-0757-C449-7637AF40B5C0}"/>
                  </a:ext>
                </a:extLst>
              </p:cNvPr>
              <p:cNvSpPr txBox="1">
                <a:spLocks noRot="1" noChangeAspect="1" noMove="1" noResize="1" noEditPoints="1" noAdjustHandles="1" noChangeArrowheads="1" noChangeShapeType="1" noTextEdit="1"/>
              </p:cNvSpPr>
              <p:nvPr/>
            </p:nvSpPr>
            <p:spPr>
              <a:xfrm>
                <a:off x="166874" y="1385690"/>
                <a:ext cx="2290575" cy="369332"/>
              </a:xfrm>
              <a:prstGeom prst="rect">
                <a:avLst/>
              </a:prstGeom>
              <a:blipFill>
                <a:blip r:embed="rId7"/>
                <a:stretch>
                  <a:fillRect t="-6557" b="-2623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94EFFA0-666D-5627-2D1E-98EF17903FC9}"/>
                  </a:ext>
                </a:extLst>
              </p:cNvPr>
              <p:cNvSpPr txBox="1"/>
              <p:nvPr/>
            </p:nvSpPr>
            <p:spPr>
              <a:xfrm>
                <a:off x="153917" y="2976406"/>
                <a:ext cx="2290575" cy="390748"/>
              </a:xfrm>
              <a:prstGeom prst="rect">
                <a:avLst/>
              </a:prstGeom>
              <a:solidFill>
                <a:schemeClr val="bg1"/>
              </a:solidFill>
            </p:spPr>
            <p:txBody>
              <a:bodyPr wrap="square">
                <a:spAutoFit/>
              </a:bodyPr>
              <a:lstStyle/>
              <a:p>
                <a:pPr algn="ctr"/>
                <a:r>
                  <a:rPr lang="en-GB" b="0" dirty="0"/>
                  <a:t>Primary noise: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𝑝</m:t>
                        </m:r>
                      </m:sub>
                    </m:sSub>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oMath>
                </a14:m>
                <a:r>
                  <a:rPr lang="en-GB" b="0" dirty="0"/>
                  <a:t> </a:t>
                </a:r>
                <a:endParaRPr lang="en-GB" dirty="0"/>
              </a:p>
            </p:txBody>
          </p:sp>
        </mc:Choice>
        <mc:Fallback xmlns="">
          <p:sp>
            <p:nvSpPr>
              <p:cNvPr id="56" name="TextBox 55">
                <a:extLst>
                  <a:ext uri="{FF2B5EF4-FFF2-40B4-BE49-F238E27FC236}">
                    <a16:creationId xmlns:a16="http://schemas.microsoft.com/office/drawing/2014/main" id="{D94EFFA0-666D-5627-2D1E-98EF17903FC9}"/>
                  </a:ext>
                </a:extLst>
              </p:cNvPr>
              <p:cNvSpPr txBox="1">
                <a:spLocks noRot="1" noChangeAspect="1" noMove="1" noResize="1" noEditPoints="1" noAdjustHandles="1" noChangeArrowheads="1" noChangeShapeType="1" noTextEdit="1"/>
              </p:cNvSpPr>
              <p:nvPr/>
            </p:nvSpPr>
            <p:spPr>
              <a:xfrm>
                <a:off x="153917" y="2976406"/>
                <a:ext cx="2290575" cy="390748"/>
              </a:xfrm>
              <a:prstGeom prst="rect">
                <a:avLst/>
              </a:prstGeom>
              <a:blipFill>
                <a:blip r:embed="rId8"/>
                <a:stretch>
                  <a:fillRect l="-266" t="-4688" b="-2187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1" name="Rectangle: Rounded Corners 60">
                <a:extLst>
                  <a:ext uri="{FF2B5EF4-FFF2-40B4-BE49-F238E27FC236}">
                    <a16:creationId xmlns:a16="http://schemas.microsoft.com/office/drawing/2014/main" id="{15D232AE-6CCB-068E-31B0-4D151D46A238}"/>
                  </a:ext>
                </a:extLst>
              </p:cNvPr>
              <p:cNvSpPr/>
              <p:nvPr/>
            </p:nvSpPr>
            <p:spPr>
              <a:xfrm>
                <a:off x="8360229" y="3367154"/>
                <a:ext cx="3677854" cy="252532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GB" b="0" dirty="0">
                    <a:solidFill>
                      <a:schemeClr val="tx1"/>
                    </a:solidFill>
                  </a:rPr>
                  <a:t>Inputs:  </a:t>
                </a:r>
                <a14:m>
                  <m:oMath xmlns:m="http://schemas.openxmlformats.org/officeDocument/2006/math">
                    <m:r>
                      <a:rPr lang="en-GB" b="0" i="1" smtClean="0">
                        <a:solidFill>
                          <a:schemeClr val="tx1"/>
                        </a:solidFill>
                        <a:latin typeface="Cambria Math" panose="02040503050406030204" pitchFamily="18" charset="0"/>
                      </a:rPr>
                      <m:t>𝑥</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𝑛</m:t>
                        </m:r>
                      </m:e>
                    </m:d>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𝑠</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𝑛</m:t>
                        </m:r>
                      </m:e>
                    </m:d>
                    <m:r>
                      <a:rPr lang="en-GB" b="0" i="1" smtClean="0">
                        <a:solidFill>
                          <a:schemeClr val="tx1"/>
                        </a:solidFill>
                        <a:latin typeface="Cambria Math" panose="02040503050406030204" pitchFamily="18" charset="0"/>
                      </a:rPr>
                      <m:t>+</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𝑛</m:t>
                        </m:r>
                      </m:e>
                      <m:sub>
                        <m:r>
                          <a:rPr lang="en-GB" b="0" i="1" smtClean="0">
                            <a:solidFill>
                              <a:schemeClr val="tx1"/>
                            </a:solidFill>
                            <a:latin typeface="Cambria Math" panose="02040503050406030204" pitchFamily="18" charset="0"/>
                          </a:rPr>
                          <m:t>𝑝</m:t>
                        </m:r>
                      </m:sub>
                    </m:sSub>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𝑛</m:t>
                        </m:r>
                      </m:e>
                    </m:d>
                  </m:oMath>
                </a14:m>
                <a:r>
                  <a:rPr lang="en-GB" dirty="0">
                    <a:solidFill>
                      <a:schemeClr val="tx1"/>
                    </a:solidFill>
                  </a:rPr>
                  <a:t> and </a:t>
                </a:r>
                <a14:m>
                  <m:oMath xmlns:m="http://schemas.openxmlformats.org/officeDocument/2006/math">
                    <m:r>
                      <a:rPr lang="en-GB" b="0" i="1" smtClean="0">
                        <a:solidFill>
                          <a:schemeClr val="tx1"/>
                        </a:solidFill>
                        <a:latin typeface="Cambria Math" panose="02040503050406030204" pitchFamily="18" charset="0"/>
                      </a:rPr>
                      <m:t>𝑛</m:t>
                    </m:r>
                    <m:d>
                      <m:dPr>
                        <m:ctrlPr>
                          <a:rPr lang="en-GB" i="1">
                            <a:solidFill>
                              <a:schemeClr val="tx1"/>
                            </a:solidFill>
                            <a:latin typeface="Cambria Math" panose="02040503050406030204" pitchFamily="18" charset="0"/>
                          </a:rPr>
                        </m:ctrlPr>
                      </m:dPr>
                      <m:e>
                        <m:r>
                          <a:rPr lang="en-GB" i="1">
                            <a:solidFill>
                              <a:schemeClr val="tx1"/>
                            </a:solidFill>
                            <a:latin typeface="Cambria Math" panose="02040503050406030204" pitchFamily="18" charset="0"/>
                          </a:rPr>
                          <m:t>𝑛</m:t>
                        </m:r>
                      </m:e>
                    </m:d>
                  </m:oMath>
                </a14:m>
                <a:endParaRPr lang="en-GB" dirty="0">
                  <a:solidFill>
                    <a:schemeClr val="tx1"/>
                  </a:solidFill>
                </a:endParaRPr>
              </a:p>
              <a:p>
                <a:pPr marL="342900" indent="-342900">
                  <a:buAutoNum type="arabicPeriod"/>
                </a:pPr>
                <a:r>
                  <a:rPr lang="en-GB" dirty="0">
                    <a:solidFill>
                      <a:schemeClr val="tx1"/>
                    </a:solidFill>
                  </a:rPr>
                  <a:t>Filter estimates </a:t>
                </a:r>
                <a14:m>
                  <m:oMath xmlns:m="http://schemas.openxmlformats.org/officeDocument/2006/math">
                    <m:r>
                      <a:rPr lang="en-GB" b="0" i="1" smtClean="0">
                        <a:solidFill>
                          <a:schemeClr val="tx1"/>
                        </a:solidFill>
                        <a:latin typeface="Cambria Math" panose="02040503050406030204" pitchFamily="18" charset="0"/>
                      </a:rPr>
                      <m:t>𝑛</m:t>
                    </m:r>
                    <m:r>
                      <a:rPr lang="en-GB" b="0" i="1" smtClean="0">
                        <a:solidFill>
                          <a:schemeClr val="tx1"/>
                        </a:solidFill>
                        <a:latin typeface="Cambria Math" panose="02040503050406030204" pitchFamily="18" charset="0"/>
                      </a:rPr>
                      <m:t>′</m:t>
                    </m:r>
                    <m:d>
                      <m:dPr>
                        <m:ctrlPr>
                          <a:rPr lang="en-GB" i="1">
                            <a:solidFill>
                              <a:schemeClr val="tx1"/>
                            </a:solidFill>
                            <a:latin typeface="Cambria Math" panose="02040503050406030204" pitchFamily="18" charset="0"/>
                          </a:rPr>
                        </m:ctrlPr>
                      </m:dPr>
                      <m:e>
                        <m:r>
                          <a:rPr lang="en-GB" i="1">
                            <a:solidFill>
                              <a:schemeClr val="tx1"/>
                            </a:solidFill>
                            <a:latin typeface="Cambria Math" panose="02040503050406030204" pitchFamily="18" charset="0"/>
                          </a:rPr>
                          <m:t>𝑛</m:t>
                        </m:r>
                      </m:e>
                    </m:d>
                  </m:oMath>
                </a14:m>
                <a:endParaRPr lang="en-GB" dirty="0">
                  <a:solidFill>
                    <a:schemeClr val="tx1"/>
                  </a:solidFill>
                </a:endParaRPr>
              </a:p>
              <a:p>
                <a:pPr marL="342900" indent="-342900">
                  <a:buAutoNum type="arabicPeriod"/>
                </a:pPr>
                <a:r>
                  <a:rPr lang="en-GB" dirty="0">
                    <a:solidFill>
                      <a:schemeClr val="tx1"/>
                    </a:solidFill>
                  </a:rPr>
                  <a:t>Output: </a:t>
                </a:r>
                <a14:m>
                  <m:oMath xmlns:m="http://schemas.openxmlformats.org/officeDocument/2006/math">
                    <m:r>
                      <a:rPr lang="en-GB" b="0" i="1" smtClean="0">
                        <a:solidFill>
                          <a:schemeClr val="tx1"/>
                        </a:solidFill>
                        <a:latin typeface="Cambria Math" panose="02040503050406030204" pitchFamily="18" charset="0"/>
                      </a:rPr>
                      <m:t>𝑒</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𝑛</m:t>
                        </m:r>
                      </m:e>
                    </m:d>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𝑥</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𝑛</m:t>
                        </m:r>
                      </m:e>
                    </m:d>
                    <m:r>
                      <a:rPr lang="en-GB" b="0" i="1" smtClean="0">
                        <a:solidFill>
                          <a:schemeClr val="tx1"/>
                        </a:solidFill>
                        <a:latin typeface="Cambria Math" panose="02040503050406030204" pitchFamily="18" charset="0"/>
                      </a:rPr>
                      <m:t>−</m:t>
                    </m:r>
                    <m:sSup>
                      <m:sSupPr>
                        <m:ctrlPr>
                          <a:rPr lang="en-GB" b="0" i="1" smtClean="0">
                            <a:solidFill>
                              <a:schemeClr val="tx1"/>
                            </a:solidFill>
                            <a:latin typeface="Cambria Math" panose="02040503050406030204" pitchFamily="18" charset="0"/>
                          </a:rPr>
                        </m:ctrlPr>
                      </m:sSupPr>
                      <m:e>
                        <m:r>
                          <a:rPr lang="en-GB" b="0" i="1" smtClean="0">
                            <a:solidFill>
                              <a:schemeClr val="tx1"/>
                            </a:solidFill>
                            <a:latin typeface="Cambria Math" panose="02040503050406030204" pitchFamily="18" charset="0"/>
                          </a:rPr>
                          <m:t>𝑛</m:t>
                        </m:r>
                      </m:e>
                      <m:sup>
                        <m:r>
                          <a:rPr lang="en-GB" b="0" i="1" smtClean="0">
                            <a:solidFill>
                              <a:schemeClr val="tx1"/>
                            </a:solidFill>
                            <a:latin typeface="Cambria Math" panose="02040503050406030204" pitchFamily="18" charset="0"/>
                          </a:rPr>
                          <m:t>′</m:t>
                        </m:r>
                      </m:sup>
                    </m:sSup>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𝑛</m:t>
                        </m:r>
                      </m:e>
                    </m:d>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𝑠</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𝑛</m:t>
                        </m:r>
                      </m:e>
                    </m:d>
                    <m:r>
                      <a:rPr lang="en-GB" b="0" i="1" smtClean="0">
                        <a:solidFill>
                          <a:schemeClr val="tx1"/>
                        </a:solidFill>
                        <a:latin typeface="Cambria Math" panose="02040503050406030204" pitchFamily="18" charset="0"/>
                      </a:rPr>
                      <m:t>+</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𝑛</m:t>
                        </m:r>
                      </m:e>
                      <m:sub>
                        <m:r>
                          <a:rPr lang="en-GB" b="0" i="1" smtClean="0">
                            <a:solidFill>
                              <a:schemeClr val="tx1"/>
                            </a:solidFill>
                            <a:latin typeface="Cambria Math" panose="02040503050406030204" pitchFamily="18" charset="0"/>
                          </a:rPr>
                          <m:t>𝑝</m:t>
                        </m:r>
                      </m:sub>
                    </m:sSub>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𝑛</m:t>
                        </m:r>
                      </m:e>
                    </m:d>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𝑛</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𝑛</m:t>
                    </m:r>
                    <m:r>
                      <a:rPr lang="en-GB" b="0" i="1" smtClean="0">
                        <a:solidFill>
                          <a:schemeClr val="tx1"/>
                        </a:solidFill>
                        <a:latin typeface="Cambria Math" panose="02040503050406030204" pitchFamily="18" charset="0"/>
                      </a:rPr>
                      <m:t>)</m:t>
                    </m:r>
                  </m:oMath>
                </a14:m>
                <a:r>
                  <a:rPr lang="en-GB" dirty="0">
                    <a:solidFill>
                      <a:schemeClr val="tx1"/>
                    </a:solidFill>
                  </a:rPr>
                  <a:t> </a:t>
                </a:r>
              </a:p>
              <a:p>
                <a:pPr marL="342900" indent="-342900">
                  <a:buAutoNum type="arabicPeriod"/>
                </a:pPr>
                <a:r>
                  <a:rPr lang="en-GB" dirty="0">
                    <a:solidFill>
                      <a:schemeClr val="tx1"/>
                    </a:solidFill>
                  </a:rPr>
                  <a:t>Update the filter to approach </a:t>
                </a:r>
                <a14:m>
                  <m:oMath xmlns:m="http://schemas.openxmlformats.org/officeDocument/2006/math">
                    <m:r>
                      <a:rPr lang="en-GB" b="0" i="1" smtClean="0">
                        <a:solidFill>
                          <a:schemeClr val="tx1"/>
                        </a:solidFill>
                        <a:latin typeface="Cambria Math" panose="02040503050406030204" pitchFamily="18" charset="0"/>
                      </a:rPr>
                      <m:t>𝑛</m:t>
                    </m:r>
                    <m:r>
                      <a:rPr lang="en-GB" b="0" i="1" smtClean="0">
                        <a:solidFill>
                          <a:schemeClr val="tx1"/>
                        </a:solidFill>
                        <a:latin typeface="Cambria Math" panose="02040503050406030204" pitchFamily="18" charset="0"/>
                      </a:rPr>
                      <m:t>′</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𝑛</m:t>
                        </m:r>
                      </m:e>
                    </m:d>
                    <m:r>
                      <a:rPr lang="en-GB" b="0" i="1" smtClean="0">
                        <a:solidFill>
                          <a:schemeClr val="tx1"/>
                        </a:solidFill>
                        <a:latin typeface="Cambria Math" panose="02040503050406030204" pitchFamily="18" charset="0"/>
                        <a:ea typeface="Cambria Math" panose="02040503050406030204" pitchFamily="18" charset="0"/>
                      </a:rPr>
                      <m:t>≈</m:t>
                    </m:r>
                    <m:sSub>
                      <m:sSubPr>
                        <m:ctrlPr>
                          <a:rPr lang="en-GB" b="0" i="1" smtClean="0">
                            <a:solidFill>
                              <a:schemeClr val="tx1"/>
                            </a:solidFill>
                            <a:latin typeface="Cambria Math" panose="02040503050406030204" pitchFamily="18" charset="0"/>
                            <a:ea typeface="Cambria Math" panose="02040503050406030204" pitchFamily="18" charset="0"/>
                          </a:rPr>
                        </m:ctrlPr>
                      </m:sSubPr>
                      <m:e>
                        <m:r>
                          <a:rPr lang="en-GB" b="0" i="1" smtClean="0">
                            <a:solidFill>
                              <a:schemeClr val="tx1"/>
                            </a:solidFill>
                            <a:latin typeface="Cambria Math" panose="02040503050406030204" pitchFamily="18" charset="0"/>
                            <a:ea typeface="Cambria Math" panose="02040503050406030204" pitchFamily="18" charset="0"/>
                          </a:rPr>
                          <m:t>𝑛</m:t>
                        </m:r>
                      </m:e>
                      <m:sub>
                        <m:r>
                          <a:rPr lang="en-GB" b="0" i="1" smtClean="0">
                            <a:solidFill>
                              <a:schemeClr val="tx1"/>
                            </a:solidFill>
                            <a:latin typeface="Cambria Math" panose="02040503050406030204" pitchFamily="18" charset="0"/>
                            <a:ea typeface="Cambria Math" panose="02040503050406030204" pitchFamily="18" charset="0"/>
                          </a:rPr>
                          <m:t>𝑝</m:t>
                        </m:r>
                      </m:sub>
                    </m:sSub>
                    <m:r>
                      <a:rPr lang="en-GB" b="0" i="1" smtClean="0">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𝑛</m:t>
                    </m:r>
                    <m:r>
                      <a:rPr lang="en-GB" b="0" i="1" smtClean="0">
                        <a:solidFill>
                          <a:schemeClr val="tx1"/>
                        </a:solidFill>
                        <a:latin typeface="Cambria Math" panose="02040503050406030204" pitchFamily="18" charset="0"/>
                        <a:ea typeface="Cambria Math" panose="02040503050406030204" pitchFamily="18" charset="0"/>
                      </a:rPr>
                      <m:t>)</m:t>
                    </m:r>
                  </m:oMath>
                </a14:m>
                <a:endParaRPr lang="en-GB" dirty="0">
                  <a:solidFill>
                    <a:schemeClr val="tx1"/>
                  </a:solidFill>
                </a:endParaRPr>
              </a:p>
            </p:txBody>
          </p:sp>
        </mc:Choice>
        <mc:Fallback xmlns="">
          <p:sp>
            <p:nvSpPr>
              <p:cNvPr id="61" name="Rectangle: Rounded Corners 60">
                <a:extLst>
                  <a:ext uri="{FF2B5EF4-FFF2-40B4-BE49-F238E27FC236}">
                    <a16:creationId xmlns:a16="http://schemas.microsoft.com/office/drawing/2014/main" id="{15D232AE-6CCB-068E-31B0-4D151D46A238}"/>
                  </a:ext>
                </a:extLst>
              </p:cNvPr>
              <p:cNvSpPr>
                <a:spLocks noRot="1" noChangeAspect="1" noMove="1" noResize="1" noEditPoints="1" noAdjustHandles="1" noChangeArrowheads="1" noChangeShapeType="1" noTextEdit="1"/>
              </p:cNvSpPr>
              <p:nvPr/>
            </p:nvSpPr>
            <p:spPr>
              <a:xfrm>
                <a:off x="8360229" y="3367154"/>
                <a:ext cx="3677854" cy="2525325"/>
              </a:xfrm>
              <a:prstGeom prst="roundRect">
                <a:avLst/>
              </a:prstGeom>
              <a:blipFill>
                <a:blip r:embed="rId9"/>
                <a:stretch>
                  <a:fillRect/>
                </a:stretch>
              </a:blipFill>
              <a:ln>
                <a:solidFill>
                  <a:schemeClr val="tx1"/>
                </a:solidFill>
              </a:ln>
            </p:spPr>
            <p:txBody>
              <a:bodyPr/>
              <a:lstStyle/>
              <a:p>
                <a:r>
                  <a:rPr lang="en-GB">
                    <a:noFill/>
                  </a:rPr>
                  <a:t> </a:t>
                </a:r>
              </a:p>
            </p:txBody>
          </p:sp>
        </mc:Fallback>
      </mc:AlternateContent>
      <p:sp>
        <p:nvSpPr>
          <p:cNvPr id="6" name="Rectangle: Rounded Corners 5">
            <a:extLst>
              <a:ext uri="{FF2B5EF4-FFF2-40B4-BE49-F238E27FC236}">
                <a16:creationId xmlns:a16="http://schemas.microsoft.com/office/drawing/2014/main" id="{D734C1C9-7520-3314-A9C4-62BF35A12404}"/>
              </a:ext>
            </a:extLst>
          </p:cNvPr>
          <p:cNvSpPr/>
          <p:nvPr/>
        </p:nvSpPr>
        <p:spPr>
          <a:xfrm>
            <a:off x="9196639" y="1191362"/>
            <a:ext cx="2818952" cy="45750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200" b="1" dirty="0">
                <a:solidFill>
                  <a:schemeClr val="tx1"/>
                </a:solidFill>
              </a:rPr>
              <a:t>ANC in time domain</a:t>
            </a:r>
          </a:p>
        </p:txBody>
      </p:sp>
      <p:sp>
        <p:nvSpPr>
          <p:cNvPr id="9" name="Oval 8">
            <a:extLst>
              <a:ext uri="{FF2B5EF4-FFF2-40B4-BE49-F238E27FC236}">
                <a16:creationId xmlns:a16="http://schemas.microsoft.com/office/drawing/2014/main" id="{D338BCF5-8077-E44D-55C1-FE2FD5A18301}"/>
              </a:ext>
            </a:extLst>
          </p:cNvPr>
          <p:cNvSpPr/>
          <p:nvPr/>
        </p:nvSpPr>
        <p:spPr>
          <a:xfrm>
            <a:off x="1833260" y="5824062"/>
            <a:ext cx="1432012" cy="518520"/>
          </a:xfrm>
          <a:prstGeom prst="ellipse">
            <a:avLst/>
          </a:prstGeo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Update</a:t>
            </a:r>
          </a:p>
        </p:txBody>
      </p:sp>
      <p:sp>
        <p:nvSpPr>
          <p:cNvPr id="3" name="TextBox 2">
            <a:extLst>
              <a:ext uri="{FF2B5EF4-FFF2-40B4-BE49-F238E27FC236}">
                <a16:creationId xmlns:a16="http://schemas.microsoft.com/office/drawing/2014/main" id="{676ADE48-60B5-DDF3-7A39-8011E2DD5389}"/>
              </a:ext>
            </a:extLst>
          </p:cNvPr>
          <p:cNvSpPr txBox="1"/>
          <p:nvPr/>
        </p:nvSpPr>
        <p:spPr>
          <a:xfrm>
            <a:off x="11369391" y="214654"/>
            <a:ext cx="633507" cy="369332"/>
          </a:xfrm>
          <a:prstGeom prst="rect">
            <a:avLst/>
          </a:prstGeom>
          <a:ln>
            <a:solidFill>
              <a:schemeClr val="accent2"/>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GB" dirty="0"/>
              <a:t>6/19</a:t>
            </a:r>
          </a:p>
        </p:txBody>
      </p:sp>
    </p:spTree>
    <p:extLst>
      <p:ext uri="{BB962C8B-B14F-4D97-AF65-F5344CB8AC3E}">
        <p14:creationId xmlns:p14="http://schemas.microsoft.com/office/powerpoint/2010/main" val="3241103914"/>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7D19350-15C5-02AD-0C31-F23B6D4F52C0}"/>
              </a:ext>
            </a:extLst>
          </p:cNvPr>
          <p:cNvPicPr>
            <a:picLocks noChangeAspect="1"/>
          </p:cNvPicPr>
          <p:nvPr/>
        </p:nvPicPr>
        <p:blipFill>
          <a:blip r:embed="rId3"/>
          <a:stretch>
            <a:fillRect/>
          </a:stretch>
        </p:blipFill>
        <p:spPr>
          <a:xfrm>
            <a:off x="0" y="1636485"/>
            <a:ext cx="8210011" cy="4753588"/>
          </a:xfrm>
          <a:prstGeom prst="rect">
            <a:avLst/>
          </a:prstGeom>
        </p:spPr>
      </p:pic>
      <p:sp>
        <p:nvSpPr>
          <p:cNvPr id="2" name="Rectangle 1">
            <a:extLst>
              <a:ext uri="{FF2B5EF4-FFF2-40B4-BE49-F238E27FC236}">
                <a16:creationId xmlns:a16="http://schemas.microsoft.com/office/drawing/2014/main" id="{8EA9956A-A2E1-6310-6CE7-0597C50BF24E}"/>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EB63F9BE-5715-07BD-56D0-223A08C19FC7}"/>
              </a:ext>
            </a:extLst>
          </p:cNvPr>
          <p:cNvSpPr/>
          <p:nvPr/>
        </p:nvSpPr>
        <p:spPr>
          <a:xfrm>
            <a:off x="-1" y="0"/>
            <a:ext cx="9720944" cy="100917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Methods: Adaptive Noise Cancellation</a:t>
            </a:r>
            <a:endParaRPr lang="en-GB" sz="4000" dirty="0">
              <a:solidFill>
                <a:schemeClr val="bg1"/>
              </a:solidFill>
              <a:latin typeface="+mj-lt"/>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5B02DC1-9771-6171-4D38-F673354882D1}"/>
                  </a:ext>
                </a:extLst>
              </p:cNvPr>
              <p:cNvSpPr txBox="1"/>
              <p:nvPr/>
            </p:nvSpPr>
            <p:spPr>
              <a:xfrm>
                <a:off x="4356452" y="1755022"/>
                <a:ext cx="2290575" cy="369332"/>
              </a:xfrm>
              <a:prstGeom prst="rect">
                <a:avLst/>
              </a:prstGeom>
              <a:noFill/>
            </p:spPr>
            <p:txBody>
              <a:bodyPr wrap="square">
                <a:spAutoFit/>
              </a:bodyPr>
              <a:lstStyle/>
              <a:p>
                <a:pPr algn="ctr"/>
                <a:r>
                  <a:rPr lang="en-GB" b="0" dirty="0"/>
                  <a:t>Primary signal: </a:t>
                </a:r>
                <a14:m>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oMath>
                </a14:m>
                <a:r>
                  <a:rPr lang="en-GB" b="0" dirty="0"/>
                  <a:t> </a:t>
                </a:r>
                <a:endParaRPr lang="en-GB" dirty="0"/>
              </a:p>
            </p:txBody>
          </p:sp>
        </mc:Choice>
        <mc:Fallback xmlns="">
          <p:sp>
            <p:nvSpPr>
              <p:cNvPr id="41" name="TextBox 40">
                <a:extLst>
                  <a:ext uri="{FF2B5EF4-FFF2-40B4-BE49-F238E27FC236}">
                    <a16:creationId xmlns:a16="http://schemas.microsoft.com/office/drawing/2014/main" id="{85B02DC1-9771-6171-4D38-F673354882D1}"/>
                  </a:ext>
                </a:extLst>
              </p:cNvPr>
              <p:cNvSpPr txBox="1">
                <a:spLocks noRot="1" noChangeAspect="1" noMove="1" noResize="1" noEditPoints="1" noAdjustHandles="1" noChangeArrowheads="1" noChangeShapeType="1" noTextEdit="1"/>
              </p:cNvSpPr>
              <p:nvPr/>
            </p:nvSpPr>
            <p:spPr>
              <a:xfrm>
                <a:off x="4356452" y="1755022"/>
                <a:ext cx="2290575" cy="369332"/>
              </a:xfrm>
              <a:prstGeom prst="rect">
                <a:avLst/>
              </a:prstGeom>
              <a:blipFill>
                <a:blip r:embed="rId4"/>
                <a:stretch>
                  <a:fillRect t="-8333" b="-28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C236116-D068-DEC9-A7F1-2C3D5D4D09E3}"/>
                  </a:ext>
                </a:extLst>
              </p:cNvPr>
              <p:cNvSpPr txBox="1"/>
              <p:nvPr/>
            </p:nvSpPr>
            <p:spPr>
              <a:xfrm>
                <a:off x="49141" y="4756845"/>
                <a:ext cx="2500125" cy="369332"/>
              </a:xfrm>
              <a:prstGeom prst="rect">
                <a:avLst/>
              </a:prstGeom>
              <a:noFill/>
            </p:spPr>
            <p:txBody>
              <a:bodyPr wrap="square">
                <a:spAutoFit/>
              </a:bodyPr>
              <a:lstStyle/>
              <a:p>
                <a:pPr algn="ctr"/>
                <a:r>
                  <a:rPr lang="en-GB" b="0" dirty="0"/>
                  <a:t>Reference signal: </a:t>
                </a:r>
                <a14:m>
                  <m:oMath xmlns:m="http://schemas.openxmlformats.org/officeDocument/2006/math">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oMath>
                </a14:m>
                <a:r>
                  <a:rPr lang="en-GB" b="0" dirty="0"/>
                  <a:t> </a:t>
                </a:r>
                <a:endParaRPr lang="en-GB" dirty="0"/>
              </a:p>
            </p:txBody>
          </p:sp>
        </mc:Choice>
        <mc:Fallback xmlns="">
          <p:sp>
            <p:nvSpPr>
              <p:cNvPr id="42" name="TextBox 41">
                <a:extLst>
                  <a:ext uri="{FF2B5EF4-FFF2-40B4-BE49-F238E27FC236}">
                    <a16:creationId xmlns:a16="http://schemas.microsoft.com/office/drawing/2014/main" id="{EC236116-D068-DEC9-A7F1-2C3D5D4D09E3}"/>
                  </a:ext>
                </a:extLst>
              </p:cNvPr>
              <p:cNvSpPr txBox="1">
                <a:spLocks noRot="1" noChangeAspect="1" noMove="1" noResize="1" noEditPoints="1" noAdjustHandles="1" noChangeArrowheads="1" noChangeShapeType="1" noTextEdit="1"/>
              </p:cNvSpPr>
              <p:nvPr/>
            </p:nvSpPr>
            <p:spPr>
              <a:xfrm>
                <a:off x="49141" y="4756845"/>
                <a:ext cx="2500125" cy="369332"/>
              </a:xfrm>
              <a:prstGeom prst="rect">
                <a:avLst/>
              </a:prstGeom>
              <a:blipFill>
                <a:blip r:embed="rId5"/>
                <a:stretch>
                  <a:fillRect t="-6557" b="-2623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D64DE61-0393-FC61-B971-E41E4DD4BDED}"/>
                  </a:ext>
                </a:extLst>
              </p:cNvPr>
              <p:cNvSpPr txBox="1"/>
              <p:nvPr/>
            </p:nvSpPr>
            <p:spPr>
              <a:xfrm>
                <a:off x="4186098" y="4325163"/>
                <a:ext cx="2631281" cy="646331"/>
              </a:xfrm>
              <a:prstGeom prst="rect">
                <a:avLst/>
              </a:prstGeom>
              <a:noFill/>
            </p:spPr>
            <p:txBody>
              <a:bodyPr wrap="square">
                <a:spAutoFit/>
              </a:bodyPr>
              <a:lstStyle/>
              <a:p>
                <a:pPr algn="ctr"/>
                <a:r>
                  <a:rPr lang="en-GB" b="0" dirty="0"/>
                  <a:t>Estimated primary noise: </a:t>
                </a:r>
                <a14:m>
                  <m:oMath xmlns:m="http://schemas.openxmlformats.org/officeDocument/2006/math">
                    <m:r>
                      <a:rPr lang="en-GB" sz="1800" b="0" i="1" smtClean="0">
                        <a:solidFill>
                          <a:schemeClr val="tx1"/>
                        </a:solidFill>
                        <a:latin typeface="Cambria Math" panose="02040503050406030204" pitchFamily="18" charset="0"/>
                      </a:rPr>
                      <m:t>𝑛</m:t>
                    </m:r>
                    <m:r>
                      <a:rPr lang="en-GB" sz="1800" b="0" i="1" smtClean="0">
                        <a:solidFill>
                          <a:schemeClr val="tx1"/>
                        </a:solidFill>
                        <a:latin typeface="Cambria Math" panose="02040503050406030204" pitchFamily="18" charset="0"/>
                      </a:rPr>
                      <m:t>′(</m:t>
                    </m:r>
                    <m:r>
                      <a:rPr lang="en-GB" sz="1800" b="0" i="1" smtClean="0">
                        <a:solidFill>
                          <a:schemeClr val="tx1"/>
                        </a:solidFill>
                        <a:latin typeface="Cambria Math" panose="02040503050406030204" pitchFamily="18" charset="0"/>
                      </a:rPr>
                      <m:t>𝑛</m:t>
                    </m:r>
                    <m:r>
                      <a:rPr lang="en-GB" sz="1800" b="0" i="1" smtClean="0">
                        <a:solidFill>
                          <a:schemeClr val="tx1"/>
                        </a:solidFill>
                        <a:latin typeface="Cambria Math" panose="02040503050406030204" pitchFamily="18" charset="0"/>
                      </a:rPr>
                      <m:t>)</m:t>
                    </m:r>
                  </m:oMath>
                </a14:m>
                <a:endParaRPr lang="en-GB" sz="1800" dirty="0">
                  <a:solidFill>
                    <a:schemeClr val="tx1"/>
                  </a:solidFill>
                </a:endParaRPr>
              </a:p>
            </p:txBody>
          </p:sp>
        </mc:Choice>
        <mc:Fallback xmlns="">
          <p:sp>
            <p:nvSpPr>
              <p:cNvPr id="51" name="TextBox 50">
                <a:extLst>
                  <a:ext uri="{FF2B5EF4-FFF2-40B4-BE49-F238E27FC236}">
                    <a16:creationId xmlns:a16="http://schemas.microsoft.com/office/drawing/2014/main" id="{2D64DE61-0393-FC61-B971-E41E4DD4BDED}"/>
                  </a:ext>
                </a:extLst>
              </p:cNvPr>
              <p:cNvSpPr txBox="1">
                <a:spLocks noRot="1" noChangeAspect="1" noMove="1" noResize="1" noEditPoints="1" noAdjustHandles="1" noChangeArrowheads="1" noChangeShapeType="1" noTextEdit="1"/>
              </p:cNvSpPr>
              <p:nvPr/>
            </p:nvSpPr>
            <p:spPr>
              <a:xfrm>
                <a:off x="4186098" y="4325163"/>
                <a:ext cx="2631281" cy="646331"/>
              </a:xfrm>
              <a:prstGeom prst="rect">
                <a:avLst/>
              </a:prstGeom>
              <a:blipFill>
                <a:blip r:embed="rId6"/>
                <a:stretch>
                  <a:fillRect t="-4717" b="-1509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381CC2E-7E43-0974-4F8B-0113EC409FA7}"/>
                  </a:ext>
                </a:extLst>
              </p:cNvPr>
              <p:cNvSpPr txBox="1"/>
              <p:nvPr/>
            </p:nvSpPr>
            <p:spPr>
              <a:xfrm>
                <a:off x="7141215" y="2589693"/>
                <a:ext cx="2290575" cy="369332"/>
              </a:xfrm>
              <a:prstGeom prst="rect">
                <a:avLst/>
              </a:prstGeom>
              <a:noFill/>
            </p:spPr>
            <p:txBody>
              <a:bodyPr wrap="square">
                <a:spAutoFit/>
              </a:bodyPr>
              <a:lstStyle/>
              <a:p>
                <a:pPr algn="ctr"/>
                <a:r>
                  <a:rPr lang="en-GB" b="0" dirty="0"/>
                  <a:t>Error signal: </a:t>
                </a:r>
                <a14:m>
                  <m:oMath xmlns:m="http://schemas.openxmlformats.org/officeDocument/2006/math">
                    <m:r>
                      <a:rPr lang="en-GB" b="0" i="1" smtClean="0">
                        <a:latin typeface="Cambria Math" panose="02040503050406030204" pitchFamily="18" charset="0"/>
                      </a:rPr>
                      <m:t>𝑒</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oMath>
                </a14:m>
                <a:r>
                  <a:rPr lang="en-GB" b="0" dirty="0"/>
                  <a:t> </a:t>
                </a:r>
                <a:endParaRPr lang="en-GB" dirty="0"/>
              </a:p>
            </p:txBody>
          </p:sp>
        </mc:Choice>
        <mc:Fallback xmlns="">
          <p:sp>
            <p:nvSpPr>
              <p:cNvPr id="54" name="TextBox 53">
                <a:extLst>
                  <a:ext uri="{FF2B5EF4-FFF2-40B4-BE49-F238E27FC236}">
                    <a16:creationId xmlns:a16="http://schemas.microsoft.com/office/drawing/2014/main" id="{5381CC2E-7E43-0974-4F8B-0113EC409FA7}"/>
                  </a:ext>
                </a:extLst>
              </p:cNvPr>
              <p:cNvSpPr txBox="1">
                <a:spLocks noRot="1" noChangeAspect="1" noMove="1" noResize="1" noEditPoints="1" noAdjustHandles="1" noChangeArrowheads="1" noChangeShapeType="1" noTextEdit="1"/>
              </p:cNvSpPr>
              <p:nvPr/>
            </p:nvSpPr>
            <p:spPr>
              <a:xfrm>
                <a:off x="7141215" y="2589693"/>
                <a:ext cx="2290575" cy="369332"/>
              </a:xfrm>
              <a:prstGeom prst="rect">
                <a:avLst/>
              </a:prstGeom>
              <a:blipFill>
                <a:blip r:embed="rId7"/>
                <a:stretch>
                  <a:fillRect t="-8333" b="-28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4FBAFB6-B36D-0757-C449-7637AF40B5C0}"/>
                  </a:ext>
                </a:extLst>
              </p:cNvPr>
              <p:cNvSpPr txBox="1"/>
              <p:nvPr/>
            </p:nvSpPr>
            <p:spPr>
              <a:xfrm>
                <a:off x="166874" y="1385690"/>
                <a:ext cx="2290575" cy="369332"/>
              </a:xfrm>
              <a:prstGeom prst="rect">
                <a:avLst/>
              </a:prstGeom>
              <a:noFill/>
            </p:spPr>
            <p:txBody>
              <a:bodyPr wrap="square">
                <a:spAutoFit/>
              </a:bodyPr>
              <a:lstStyle/>
              <a:p>
                <a:pPr algn="ctr"/>
                <a:r>
                  <a:rPr lang="en-GB" dirty="0"/>
                  <a:t>Heart sound</a:t>
                </a:r>
                <a:r>
                  <a:rPr lang="en-GB" b="0" dirty="0"/>
                  <a:t>: </a:t>
                </a:r>
                <a14:m>
                  <m:oMath xmlns:m="http://schemas.openxmlformats.org/officeDocument/2006/math">
                    <m:r>
                      <a:rPr lang="en-GB" b="0" i="1" smtClean="0">
                        <a:latin typeface="Cambria Math" panose="02040503050406030204" pitchFamily="18" charset="0"/>
                      </a:rPr>
                      <m:t>𝑠</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oMath>
                </a14:m>
                <a:r>
                  <a:rPr lang="en-GB" b="0" dirty="0"/>
                  <a:t> </a:t>
                </a:r>
                <a:endParaRPr lang="en-GB" dirty="0"/>
              </a:p>
            </p:txBody>
          </p:sp>
        </mc:Choice>
        <mc:Fallback xmlns="">
          <p:sp>
            <p:nvSpPr>
              <p:cNvPr id="55" name="TextBox 54">
                <a:extLst>
                  <a:ext uri="{FF2B5EF4-FFF2-40B4-BE49-F238E27FC236}">
                    <a16:creationId xmlns:a16="http://schemas.microsoft.com/office/drawing/2014/main" id="{54FBAFB6-B36D-0757-C449-7637AF40B5C0}"/>
                  </a:ext>
                </a:extLst>
              </p:cNvPr>
              <p:cNvSpPr txBox="1">
                <a:spLocks noRot="1" noChangeAspect="1" noMove="1" noResize="1" noEditPoints="1" noAdjustHandles="1" noChangeArrowheads="1" noChangeShapeType="1" noTextEdit="1"/>
              </p:cNvSpPr>
              <p:nvPr/>
            </p:nvSpPr>
            <p:spPr>
              <a:xfrm>
                <a:off x="166874" y="1385690"/>
                <a:ext cx="2290575" cy="369332"/>
              </a:xfrm>
              <a:prstGeom prst="rect">
                <a:avLst/>
              </a:prstGeom>
              <a:blipFill>
                <a:blip r:embed="rId8"/>
                <a:stretch>
                  <a:fillRect t="-6557" b="-2623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94EFFA0-666D-5627-2D1E-98EF17903FC9}"/>
                  </a:ext>
                </a:extLst>
              </p:cNvPr>
              <p:cNvSpPr txBox="1"/>
              <p:nvPr/>
            </p:nvSpPr>
            <p:spPr>
              <a:xfrm>
                <a:off x="153917" y="2976406"/>
                <a:ext cx="2290575" cy="390748"/>
              </a:xfrm>
              <a:prstGeom prst="rect">
                <a:avLst/>
              </a:prstGeom>
              <a:solidFill>
                <a:schemeClr val="bg1"/>
              </a:solidFill>
            </p:spPr>
            <p:txBody>
              <a:bodyPr wrap="square">
                <a:spAutoFit/>
              </a:bodyPr>
              <a:lstStyle/>
              <a:p>
                <a:pPr algn="ctr"/>
                <a:r>
                  <a:rPr lang="en-GB" b="0" dirty="0"/>
                  <a:t>Primary noise: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𝑝</m:t>
                        </m:r>
                      </m:sub>
                    </m:sSub>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oMath>
                </a14:m>
                <a:r>
                  <a:rPr lang="en-GB" b="0" dirty="0"/>
                  <a:t> </a:t>
                </a:r>
                <a:endParaRPr lang="en-GB" dirty="0"/>
              </a:p>
            </p:txBody>
          </p:sp>
        </mc:Choice>
        <mc:Fallback xmlns="">
          <p:sp>
            <p:nvSpPr>
              <p:cNvPr id="56" name="TextBox 55">
                <a:extLst>
                  <a:ext uri="{FF2B5EF4-FFF2-40B4-BE49-F238E27FC236}">
                    <a16:creationId xmlns:a16="http://schemas.microsoft.com/office/drawing/2014/main" id="{D94EFFA0-666D-5627-2D1E-98EF17903FC9}"/>
                  </a:ext>
                </a:extLst>
              </p:cNvPr>
              <p:cNvSpPr txBox="1">
                <a:spLocks noRot="1" noChangeAspect="1" noMove="1" noResize="1" noEditPoints="1" noAdjustHandles="1" noChangeArrowheads="1" noChangeShapeType="1" noTextEdit="1"/>
              </p:cNvSpPr>
              <p:nvPr/>
            </p:nvSpPr>
            <p:spPr>
              <a:xfrm>
                <a:off x="153917" y="2976406"/>
                <a:ext cx="2290575" cy="390748"/>
              </a:xfrm>
              <a:prstGeom prst="rect">
                <a:avLst/>
              </a:prstGeom>
              <a:blipFill>
                <a:blip r:embed="rId9"/>
                <a:stretch>
                  <a:fillRect l="-266" t="-4688" b="-21875"/>
                </a:stretch>
              </a:blipFill>
            </p:spPr>
            <p:txBody>
              <a:bodyPr/>
              <a:lstStyle/>
              <a:p>
                <a:r>
                  <a:rPr lang="en-GB">
                    <a:noFill/>
                  </a:rPr>
                  <a:t> </a:t>
                </a:r>
              </a:p>
            </p:txBody>
          </p:sp>
        </mc:Fallback>
      </mc:AlternateContent>
      <p:sp>
        <p:nvSpPr>
          <p:cNvPr id="6" name="Rectangle: Rounded Corners 5">
            <a:extLst>
              <a:ext uri="{FF2B5EF4-FFF2-40B4-BE49-F238E27FC236}">
                <a16:creationId xmlns:a16="http://schemas.microsoft.com/office/drawing/2014/main" id="{D734C1C9-7520-3314-A9C4-62BF35A12404}"/>
              </a:ext>
            </a:extLst>
          </p:cNvPr>
          <p:cNvSpPr/>
          <p:nvPr/>
        </p:nvSpPr>
        <p:spPr>
          <a:xfrm>
            <a:off x="9196639" y="1191362"/>
            <a:ext cx="2818952" cy="45750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200" b="1" dirty="0">
                <a:solidFill>
                  <a:schemeClr val="tx1"/>
                </a:solidFill>
              </a:rPr>
              <a:t>ANC in time domain</a:t>
            </a:r>
          </a:p>
        </p:txBody>
      </p:sp>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F5F1CA97-9B73-2E47-0776-C64C58F9980D}"/>
                  </a:ext>
                </a:extLst>
              </p:cNvPr>
              <p:cNvSpPr/>
              <p:nvPr/>
            </p:nvSpPr>
            <p:spPr>
              <a:xfrm>
                <a:off x="8352889" y="4124967"/>
                <a:ext cx="1885099" cy="53340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𝑛</m:t>
                      </m:r>
                      <m:r>
                        <a:rPr lang="en-GB" b="0" i="1" smtClean="0">
                          <a:solidFill>
                            <a:schemeClr val="tx1"/>
                          </a:solidFill>
                          <a:latin typeface="Cambria Math" panose="02040503050406030204" pitchFamily="18" charset="0"/>
                        </a:rPr>
                        <m:t>′</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𝑛</m:t>
                          </m:r>
                        </m:e>
                      </m:d>
                      <m:r>
                        <a:rPr lang="en-GB" b="0" i="1" smtClean="0">
                          <a:solidFill>
                            <a:schemeClr val="tx1"/>
                          </a:solidFill>
                          <a:latin typeface="Cambria Math" panose="02040503050406030204" pitchFamily="18" charset="0"/>
                          <a:ea typeface="Cambria Math" panose="02040503050406030204" pitchFamily="18" charset="0"/>
                        </a:rPr>
                        <m:t>≈</m:t>
                      </m:r>
                      <m:sSub>
                        <m:sSubPr>
                          <m:ctrlPr>
                            <a:rPr lang="en-GB" b="0" i="1" smtClean="0">
                              <a:solidFill>
                                <a:schemeClr val="tx1"/>
                              </a:solidFill>
                              <a:latin typeface="Cambria Math" panose="02040503050406030204" pitchFamily="18" charset="0"/>
                              <a:ea typeface="Cambria Math" panose="02040503050406030204" pitchFamily="18" charset="0"/>
                            </a:rPr>
                          </m:ctrlPr>
                        </m:sSubPr>
                        <m:e>
                          <m:r>
                            <a:rPr lang="en-GB" b="0" i="1" smtClean="0">
                              <a:solidFill>
                                <a:schemeClr val="tx1"/>
                              </a:solidFill>
                              <a:latin typeface="Cambria Math" panose="02040503050406030204" pitchFamily="18" charset="0"/>
                              <a:ea typeface="Cambria Math" panose="02040503050406030204" pitchFamily="18" charset="0"/>
                            </a:rPr>
                            <m:t>𝑛</m:t>
                          </m:r>
                        </m:e>
                        <m:sub>
                          <m:r>
                            <a:rPr lang="en-GB" b="0" i="1" smtClean="0">
                              <a:solidFill>
                                <a:schemeClr val="tx1"/>
                              </a:solidFill>
                              <a:latin typeface="Cambria Math" panose="02040503050406030204" pitchFamily="18" charset="0"/>
                              <a:ea typeface="Cambria Math" panose="02040503050406030204" pitchFamily="18" charset="0"/>
                            </a:rPr>
                            <m:t>𝑝</m:t>
                          </m:r>
                        </m:sub>
                      </m:sSub>
                      <m:r>
                        <a:rPr lang="en-GB" b="0" i="1" smtClean="0">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𝑛</m:t>
                      </m:r>
                      <m:r>
                        <a:rPr lang="en-GB" b="0" i="1" smtClean="0">
                          <a:solidFill>
                            <a:schemeClr val="tx1"/>
                          </a:solidFill>
                          <a:latin typeface="Cambria Math" panose="02040503050406030204" pitchFamily="18" charset="0"/>
                          <a:ea typeface="Cambria Math" panose="02040503050406030204" pitchFamily="18" charset="0"/>
                        </a:rPr>
                        <m:t>)</m:t>
                      </m:r>
                    </m:oMath>
                  </m:oMathPara>
                </a14:m>
                <a:endParaRPr lang="en-GB" dirty="0">
                  <a:solidFill>
                    <a:schemeClr val="tx1"/>
                  </a:solidFill>
                </a:endParaRPr>
              </a:p>
            </p:txBody>
          </p:sp>
        </mc:Choice>
        <mc:Fallback xmlns="">
          <p:sp>
            <p:nvSpPr>
              <p:cNvPr id="10" name="Rectangle: Rounded Corners 9">
                <a:extLst>
                  <a:ext uri="{FF2B5EF4-FFF2-40B4-BE49-F238E27FC236}">
                    <a16:creationId xmlns:a16="http://schemas.microsoft.com/office/drawing/2014/main" id="{F5F1CA97-9B73-2E47-0776-C64C58F9980D}"/>
                  </a:ext>
                </a:extLst>
              </p:cNvPr>
              <p:cNvSpPr>
                <a:spLocks noRot="1" noChangeAspect="1" noMove="1" noResize="1" noEditPoints="1" noAdjustHandles="1" noChangeArrowheads="1" noChangeShapeType="1" noTextEdit="1"/>
              </p:cNvSpPr>
              <p:nvPr/>
            </p:nvSpPr>
            <p:spPr>
              <a:xfrm>
                <a:off x="8352889" y="4124967"/>
                <a:ext cx="1885099" cy="533401"/>
              </a:xfrm>
              <a:prstGeom prst="roundRect">
                <a:avLst/>
              </a:prstGeom>
              <a:blipFill>
                <a:blip r:embed="rId10"/>
                <a:stretch>
                  <a:fillRect/>
                </a:stretch>
              </a:blipFill>
              <a:ln>
                <a:solidFill>
                  <a:schemeClr val="tx1"/>
                </a:solidFill>
              </a:ln>
            </p:spPr>
            <p:txBody>
              <a:bodyPr/>
              <a:lstStyle/>
              <a:p>
                <a:r>
                  <a:rPr lang="en-GB">
                    <a:noFill/>
                  </a:rPr>
                  <a:t> </a:t>
                </a:r>
              </a:p>
            </p:txBody>
          </p:sp>
        </mc:Fallback>
      </mc:AlternateContent>
      <p:pic>
        <p:nvPicPr>
          <p:cNvPr id="11" name="Picture 10">
            <a:extLst>
              <a:ext uri="{FF2B5EF4-FFF2-40B4-BE49-F238E27FC236}">
                <a16:creationId xmlns:a16="http://schemas.microsoft.com/office/drawing/2014/main" id="{2E953656-3256-D8C9-692F-A00F06B69558}"/>
              </a:ext>
            </a:extLst>
          </p:cNvPr>
          <p:cNvPicPr>
            <a:picLocks noChangeAspect="1"/>
          </p:cNvPicPr>
          <p:nvPr/>
        </p:nvPicPr>
        <p:blipFill>
          <a:blip r:embed="rId11"/>
          <a:stretch>
            <a:fillRect/>
          </a:stretch>
        </p:blipFill>
        <p:spPr>
          <a:xfrm>
            <a:off x="9961763" y="4392328"/>
            <a:ext cx="552450" cy="533400"/>
          </a:xfrm>
          <a:prstGeom prst="rect">
            <a:avLst/>
          </a:prstGeom>
        </p:spPr>
      </p:pic>
      <p:cxnSp>
        <p:nvCxnSpPr>
          <p:cNvPr id="12" name="Straight Arrow Connector 11">
            <a:extLst>
              <a:ext uri="{FF2B5EF4-FFF2-40B4-BE49-F238E27FC236}">
                <a16:creationId xmlns:a16="http://schemas.microsoft.com/office/drawing/2014/main" id="{0B73B352-BFB3-EF7F-3F01-3063BD9BFDDE}"/>
              </a:ext>
            </a:extLst>
          </p:cNvPr>
          <p:cNvCxnSpPr>
            <a:cxnSpLocks/>
            <a:stCxn id="10" idx="1"/>
          </p:cNvCxnSpPr>
          <p:nvPr/>
        </p:nvCxnSpPr>
        <p:spPr>
          <a:xfrm flipH="1" flipV="1">
            <a:off x="6643646" y="3426170"/>
            <a:ext cx="1709243" cy="965498"/>
          </a:xfrm>
          <a:prstGeom prst="straightConnector1">
            <a:avLst/>
          </a:prstGeom>
          <a:ln w="28575">
            <a:tailEnd type="triangle" w="lg" len="lg"/>
          </a:ln>
        </p:spPr>
        <p:style>
          <a:lnRef idx="2">
            <a:schemeClr val="accent6"/>
          </a:lnRef>
          <a:fillRef idx="0">
            <a:schemeClr val="accent6"/>
          </a:fillRef>
          <a:effectRef idx="1">
            <a:schemeClr val="accent6"/>
          </a:effectRef>
          <a:fontRef idx="minor">
            <a:schemeClr val="tx1"/>
          </a:fontRef>
        </p:style>
      </p:cxnSp>
      <p:cxnSp>
        <p:nvCxnSpPr>
          <p:cNvPr id="13" name="Straight Arrow Connector 12">
            <a:extLst>
              <a:ext uri="{FF2B5EF4-FFF2-40B4-BE49-F238E27FC236}">
                <a16:creationId xmlns:a16="http://schemas.microsoft.com/office/drawing/2014/main" id="{A7D4CD0D-17AB-0D22-A6E0-546BF9705DE8}"/>
              </a:ext>
            </a:extLst>
          </p:cNvPr>
          <p:cNvCxnSpPr>
            <a:cxnSpLocks/>
            <a:stCxn id="10" idx="1"/>
          </p:cNvCxnSpPr>
          <p:nvPr/>
        </p:nvCxnSpPr>
        <p:spPr>
          <a:xfrm flipH="1">
            <a:off x="6643646" y="4391668"/>
            <a:ext cx="1709243" cy="1301816"/>
          </a:xfrm>
          <a:prstGeom prst="straightConnector1">
            <a:avLst/>
          </a:prstGeom>
          <a:ln w="28575">
            <a:tailEnd type="triangle" w="lg" len="lg"/>
          </a:ln>
        </p:spPr>
        <p:style>
          <a:lnRef idx="2">
            <a:schemeClr val="accent6"/>
          </a:lnRef>
          <a:fillRef idx="0">
            <a:schemeClr val="accent6"/>
          </a:fillRef>
          <a:effectRef idx="1">
            <a:schemeClr val="accent6"/>
          </a:effectRef>
          <a:fontRef idx="minor">
            <a:schemeClr val="tx1"/>
          </a:fontRef>
        </p:style>
      </p:cxnSp>
      <p:sp>
        <p:nvSpPr>
          <p:cNvPr id="7" name="Oval 6">
            <a:extLst>
              <a:ext uri="{FF2B5EF4-FFF2-40B4-BE49-F238E27FC236}">
                <a16:creationId xmlns:a16="http://schemas.microsoft.com/office/drawing/2014/main" id="{5040098F-892C-27D5-C57B-56CF7E9728EF}"/>
              </a:ext>
            </a:extLst>
          </p:cNvPr>
          <p:cNvSpPr/>
          <p:nvPr/>
        </p:nvSpPr>
        <p:spPr>
          <a:xfrm>
            <a:off x="1833260" y="5824062"/>
            <a:ext cx="1432012" cy="518520"/>
          </a:xfrm>
          <a:prstGeom prst="ellipse">
            <a:avLst/>
          </a:prstGeo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Update</a:t>
            </a:r>
          </a:p>
        </p:txBody>
      </p:sp>
      <p:sp>
        <p:nvSpPr>
          <p:cNvPr id="3" name="TextBox 2">
            <a:extLst>
              <a:ext uri="{FF2B5EF4-FFF2-40B4-BE49-F238E27FC236}">
                <a16:creationId xmlns:a16="http://schemas.microsoft.com/office/drawing/2014/main" id="{752A2A21-8565-2B87-728A-58DBF661866C}"/>
              </a:ext>
            </a:extLst>
          </p:cNvPr>
          <p:cNvSpPr txBox="1"/>
          <p:nvPr/>
        </p:nvSpPr>
        <p:spPr>
          <a:xfrm>
            <a:off x="11369391" y="214654"/>
            <a:ext cx="633507" cy="369332"/>
          </a:xfrm>
          <a:prstGeom prst="rect">
            <a:avLst/>
          </a:prstGeom>
          <a:ln>
            <a:solidFill>
              <a:schemeClr val="accent2"/>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GB" dirty="0"/>
              <a:t>7/19</a:t>
            </a:r>
          </a:p>
        </p:txBody>
      </p:sp>
    </p:spTree>
    <p:extLst>
      <p:ext uri="{BB962C8B-B14F-4D97-AF65-F5344CB8AC3E}">
        <p14:creationId xmlns:p14="http://schemas.microsoft.com/office/powerpoint/2010/main" val="29836144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4F1E16A-096C-E933-0EAF-E4531BA7AFEF}"/>
              </a:ext>
            </a:extLst>
          </p:cNvPr>
          <p:cNvPicPr>
            <a:picLocks noChangeAspect="1"/>
          </p:cNvPicPr>
          <p:nvPr/>
        </p:nvPicPr>
        <p:blipFill>
          <a:blip r:embed="rId2"/>
          <a:stretch>
            <a:fillRect/>
          </a:stretch>
        </p:blipFill>
        <p:spPr>
          <a:xfrm>
            <a:off x="0" y="1636485"/>
            <a:ext cx="8210011" cy="4753588"/>
          </a:xfrm>
          <a:prstGeom prst="rect">
            <a:avLst/>
          </a:prstGeom>
        </p:spPr>
      </p:pic>
      <p:sp>
        <p:nvSpPr>
          <p:cNvPr id="2" name="Rectangle 1">
            <a:extLst>
              <a:ext uri="{FF2B5EF4-FFF2-40B4-BE49-F238E27FC236}">
                <a16:creationId xmlns:a16="http://schemas.microsoft.com/office/drawing/2014/main" id="{8EA9956A-A2E1-6310-6CE7-0597C50BF24E}"/>
              </a:ext>
            </a:extLst>
          </p:cNvPr>
          <p:cNvSpPr/>
          <p:nvPr/>
        </p:nvSpPr>
        <p:spPr>
          <a:xfrm>
            <a:off x="0" y="6792685"/>
            <a:ext cx="12192000" cy="130629"/>
          </a:xfrm>
          <a:prstGeom prst="rect">
            <a:avLst/>
          </a:prstGeom>
          <a:solidFill>
            <a:srgbClr val="1D8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EB63F9BE-5715-07BD-56D0-223A08C19FC7}"/>
              </a:ext>
            </a:extLst>
          </p:cNvPr>
          <p:cNvSpPr/>
          <p:nvPr/>
        </p:nvSpPr>
        <p:spPr>
          <a:xfrm>
            <a:off x="-1" y="0"/>
            <a:ext cx="9720944" cy="100917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solidFill>
                  <a:schemeClr val="bg1"/>
                </a:solidFill>
              </a:rPr>
              <a:t>   Methods: Adaptive Noise Cancellation</a:t>
            </a:r>
            <a:endParaRPr lang="en-GB" sz="4000" dirty="0">
              <a:solidFill>
                <a:schemeClr val="bg1"/>
              </a:solidFill>
              <a:latin typeface="+mj-lt"/>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5B02DC1-9771-6171-4D38-F673354882D1}"/>
                  </a:ext>
                </a:extLst>
              </p:cNvPr>
              <p:cNvSpPr txBox="1"/>
              <p:nvPr/>
            </p:nvSpPr>
            <p:spPr>
              <a:xfrm>
                <a:off x="4356452" y="1755022"/>
                <a:ext cx="2290575" cy="369332"/>
              </a:xfrm>
              <a:prstGeom prst="rect">
                <a:avLst/>
              </a:prstGeom>
              <a:noFill/>
            </p:spPr>
            <p:txBody>
              <a:bodyPr wrap="square">
                <a:spAutoFit/>
              </a:bodyPr>
              <a:lstStyle/>
              <a:p>
                <a:pPr algn="ctr"/>
                <a:r>
                  <a:rPr lang="en-GB" b="0" dirty="0"/>
                  <a:t>Primary signal: </a:t>
                </a:r>
                <a14:m>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oMath>
                </a14:m>
                <a:r>
                  <a:rPr lang="en-GB" b="0" dirty="0"/>
                  <a:t> </a:t>
                </a:r>
                <a:endParaRPr lang="en-GB" dirty="0"/>
              </a:p>
            </p:txBody>
          </p:sp>
        </mc:Choice>
        <mc:Fallback xmlns="">
          <p:sp>
            <p:nvSpPr>
              <p:cNvPr id="41" name="TextBox 40">
                <a:extLst>
                  <a:ext uri="{FF2B5EF4-FFF2-40B4-BE49-F238E27FC236}">
                    <a16:creationId xmlns:a16="http://schemas.microsoft.com/office/drawing/2014/main" id="{85B02DC1-9771-6171-4D38-F673354882D1}"/>
                  </a:ext>
                </a:extLst>
              </p:cNvPr>
              <p:cNvSpPr txBox="1">
                <a:spLocks noRot="1" noChangeAspect="1" noMove="1" noResize="1" noEditPoints="1" noAdjustHandles="1" noChangeArrowheads="1" noChangeShapeType="1" noTextEdit="1"/>
              </p:cNvSpPr>
              <p:nvPr/>
            </p:nvSpPr>
            <p:spPr>
              <a:xfrm>
                <a:off x="4356452" y="1755022"/>
                <a:ext cx="2290575" cy="369332"/>
              </a:xfrm>
              <a:prstGeom prst="rect">
                <a:avLst/>
              </a:prstGeom>
              <a:blipFill>
                <a:blip r:embed="rId3"/>
                <a:stretch>
                  <a:fillRect t="-8333" b="-28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C236116-D068-DEC9-A7F1-2C3D5D4D09E3}"/>
                  </a:ext>
                </a:extLst>
              </p:cNvPr>
              <p:cNvSpPr txBox="1"/>
              <p:nvPr/>
            </p:nvSpPr>
            <p:spPr>
              <a:xfrm>
                <a:off x="49141" y="4756845"/>
                <a:ext cx="2500125" cy="369332"/>
              </a:xfrm>
              <a:prstGeom prst="rect">
                <a:avLst/>
              </a:prstGeom>
              <a:noFill/>
            </p:spPr>
            <p:txBody>
              <a:bodyPr wrap="square">
                <a:spAutoFit/>
              </a:bodyPr>
              <a:lstStyle/>
              <a:p>
                <a:pPr algn="ctr"/>
                <a:r>
                  <a:rPr lang="en-GB" b="0" dirty="0"/>
                  <a:t>Reference signal: </a:t>
                </a:r>
                <a14:m>
                  <m:oMath xmlns:m="http://schemas.openxmlformats.org/officeDocument/2006/math">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oMath>
                </a14:m>
                <a:r>
                  <a:rPr lang="en-GB" b="0" dirty="0"/>
                  <a:t> </a:t>
                </a:r>
                <a:endParaRPr lang="en-GB" dirty="0"/>
              </a:p>
            </p:txBody>
          </p:sp>
        </mc:Choice>
        <mc:Fallback xmlns="">
          <p:sp>
            <p:nvSpPr>
              <p:cNvPr id="42" name="TextBox 41">
                <a:extLst>
                  <a:ext uri="{FF2B5EF4-FFF2-40B4-BE49-F238E27FC236}">
                    <a16:creationId xmlns:a16="http://schemas.microsoft.com/office/drawing/2014/main" id="{EC236116-D068-DEC9-A7F1-2C3D5D4D09E3}"/>
                  </a:ext>
                </a:extLst>
              </p:cNvPr>
              <p:cNvSpPr txBox="1">
                <a:spLocks noRot="1" noChangeAspect="1" noMove="1" noResize="1" noEditPoints="1" noAdjustHandles="1" noChangeArrowheads="1" noChangeShapeType="1" noTextEdit="1"/>
              </p:cNvSpPr>
              <p:nvPr/>
            </p:nvSpPr>
            <p:spPr>
              <a:xfrm>
                <a:off x="49141" y="4756845"/>
                <a:ext cx="2500125" cy="369332"/>
              </a:xfrm>
              <a:prstGeom prst="rect">
                <a:avLst/>
              </a:prstGeom>
              <a:blipFill>
                <a:blip r:embed="rId4"/>
                <a:stretch>
                  <a:fillRect t="-6557" b="-2623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D64DE61-0393-FC61-B971-E41E4DD4BDED}"/>
                  </a:ext>
                </a:extLst>
              </p:cNvPr>
              <p:cNvSpPr txBox="1"/>
              <p:nvPr/>
            </p:nvSpPr>
            <p:spPr>
              <a:xfrm>
                <a:off x="4186098" y="4325163"/>
                <a:ext cx="2631281" cy="646331"/>
              </a:xfrm>
              <a:prstGeom prst="rect">
                <a:avLst/>
              </a:prstGeom>
              <a:noFill/>
            </p:spPr>
            <p:txBody>
              <a:bodyPr wrap="square">
                <a:spAutoFit/>
              </a:bodyPr>
              <a:lstStyle/>
              <a:p>
                <a:pPr algn="ctr"/>
                <a:r>
                  <a:rPr lang="en-GB" b="0" dirty="0"/>
                  <a:t>Estimated primary noise: </a:t>
                </a:r>
                <a14:m>
                  <m:oMath xmlns:m="http://schemas.openxmlformats.org/officeDocument/2006/math">
                    <m:r>
                      <a:rPr lang="en-GB" sz="1800" b="0" i="1" smtClean="0">
                        <a:solidFill>
                          <a:schemeClr val="tx1"/>
                        </a:solidFill>
                        <a:latin typeface="Cambria Math" panose="02040503050406030204" pitchFamily="18" charset="0"/>
                      </a:rPr>
                      <m:t>𝑛</m:t>
                    </m:r>
                    <m:r>
                      <a:rPr lang="en-GB" sz="1800" b="0" i="1" smtClean="0">
                        <a:solidFill>
                          <a:schemeClr val="tx1"/>
                        </a:solidFill>
                        <a:latin typeface="Cambria Math" panose="02040503050406030204" pitchFamily="18" charset="0"/>
                      </a:rPr>
                      <m:t>′(</m:t>
                    </m:r>
                    <m:r>
                      <a:rPr lang="en-GB" sz="1800" b="0" i="1" smtClean="0">
                        <a:solidFill>
                          <a:schemeClr val="tx1"/>
                        </a:solidFill>
                        <a:latin typeface="Cambria Math" panose="02040503050406030204" pitchFamily="18" charset="0"/>
                      </a:rPr>
                      <m:t>𝑛</m:t>
                    </m:r>
                    <m:r>
                      <a:rPr lang="en-GB" sz="1800" b="0" i="1" smtClean="0">
                        <a:solidFill>
                          <a:schemeClr val="tx1"/>
                        </a:solidFill>
                        <a:latin typeface="Cambria Math" panose="02040503050406030204" pitchFamily="18" charset="0"/>
                      </a:rPr>
                      <m:t>)</m:t>
                    </m:r>
                  </m:oMath>
                </a14:m>
                <a:endParaRPr lang="en-GB" sz="1800" dirty="0">
                  <a:solidFill>
                    <a:schemeClr val="tx1"/>
                  </a:solidFill>
                </a:endParaRPr>
              </a:p>
            </p:txBody>
          </p:sp>
        </mc:Choice>
        <mc:Fallback xmlns="">
          <p:sp>
            <p:nvSpPr>
              <p:cNvPr id="51" name="TextBox 50">
                <a:extLst>
                  <a:ext uri="{FF2B5EF4-FFF2-40B4-BE49-F238E27FC236}">
                    <a16:creationId xmlns:a16="http://schemas.microsoft.com/office/drawing/2014/main" id="{2D64DE61-0393-FC61-B971-E41E4DD4BDED}"/>
                  </a:ext>
                </a:extLst>
              </p:cNvPr>
              <p:cNvSpPr txBox="1">
                <a:spLocks noRot="1" noChangeAspect="1" noMove="1" noResize="1" noEditPoints="1" noAdjustHandles="1" noChangeArrowheads="1" noChangeShapeType="1" noTextEdit="1"/>
              </p:cNvSpPr>
              <p:nvPr/>
            </p:nvSpPr>
            <p:spPr>
              <a:xfrm>
                <a:off x="4186098" y="4325163"/>
                <a:ext cx="2631281" cy="646331"/>
              </a:xfrm>
              <a:prstGeom prst="rect">
                <a:avLst/>
              </a:prstGeom>
              <a:blipFill>
                <a:blip r:embed="rId5"/>
                <a:stretch>
                  <a:fillRect t="-4717" b="-1509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4FBAFB6-B36D-0757-C449-7637AF40B5C0}"/>
                  </a:ext>
                </a:extLst>
              </p:cNvPr>
              <p:cNvSpPr txBox="1"/>
              <p:nvPr/>
            </p:nvSpPr>
            <p:spPr>
              <a:xfrm>
                <a:off x="166874" y="1385690"/>
                <a:ext cx="2290575" cy="369332"/>
              </a:xfrm>
              <a:prstGeom prst="rect">
                <a:avLst/>
              </a:prstGeom>
              <a:noFill/>
            </p:spPr>
            <p:txBody>
              <a:bodyPr wrap="square">
                <a:spAutoFit/>
              </a:bodyPr>
              <a:lstStyle/>
              <a:p>
                <a:pPr algn="ctr"/>
                <a:r>
                  <a:rPr lang="en-GB" dirty="0"/>
                  <a:t>Heart sound</a:t>
                </a:r>
                <a:r>
                  <a:rPr lang="en-GB" b="0" dirty="0"/>
                  <a:t>: </a:t>
                </a:r>
                <a14:m>
                  <m:oMath xmlns:m="http://schemas.openxmlformats.org/officeDocument/2006/math">
                    <m:r>
                      <a:rPr lang="en-GB" b="0" i="1" smtClean="0">
                        <a:latin typeface="Cambria Math" panose="02040503050406030204" pitchFamily="18" charset="0"/>
                      </a:rPr>
                      <m:t>𝑠</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oMath>
                </a14:m>
                <a:r>
                  <a:rPr lang="en-GB" b="0" dirty="0"/>
                  <a:t> </a:t>
                </a:r>
                <a:endParaRPr lang="en-GB" dirty="0"/>
              </a:p>
            </p:txBody>
          </p:sp>
        </mc:Choice>
        <mc:Fallback xmlns="">
          <p:sp>
            <p:nvSpPr>
              <p:cNvPr id="55" name="TextBox 54">
                <a:extLst>
                  <a:ext uri="{FF2B5EF4-FFF2-40B4-BE49-F238E27FC236}">
                    <a16:creationId xmlns:a16="http://schemas.microsoft.com/office/drawing/2014/main" id="{54FBAFB6-B36D-0757-C449-7637AF40B5C0}"/>
                  </a:ext>
                </a:extLst>
              </p:cNvPr>
              <p:cNvSpPr txBox="1">
                <a:spLocks noRot="1" noChangeAspect="1" noMove="1" noResize="1" noEditPoints="1" noAdjustHandles="1" noChangeArrowheads="1" noChangeShapeType="1" noTextEdit="1"/>
              </p:cNvSpPr>
              <p:nvPr/>
            </p:nvSpPr>
            <p:spPr>
              <a:xfrm>
                <a:off x="166874" y="1385690"/>
                <a:ext cx="2290575" cy="369332"/>
              </a:xfrm>
              <a:prstGeom prst="rect">
                <a:avLst/>
              </a:prstGeom>
              <a:blipFill>
                <a:blip r:embed="rId6"/>
                <a:stretch>
                  <a:fillRect t="-6557" b="-2623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94EFFA0-666D-5627-2D1E-98EF17903FC9}"/>
                  </a:ext>
                </a:extLst>
              </p:cNvPr>
              <p:cNvSpPr txBox="1"/>
              <p:nvPr/>
            </p:nvSpPr>
            <p:spPr>
              <a:xfrm>
                <a:off x="153917" y="2976406"/>
                <a:ext cx="2290575" cy="390748"/>
              </a:xfrm>
              <a:prstGeom prst="rect">
                <a:avLst/>
              </a:prstGeom>
              <a:solidFill>
                <a:schemeClr val="bg1"/>
              </a:solidFill>
            </p:spPr>
            <p:txBody>
              <a:bodyPr wrap="square">
                <a:spAutoFit/>
              </a:bodyPr>
              <a:lstStyle/>
              <a:p>
                <a:pPr algn="ctr"/>
                <a:r>
                  <a:rPr lang="en-GB" b="0" dirty="0"/>
                  <a:t>Primary noise: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𝑝</m:t>
                        </m:r>
                      </m:sub>
                    </m:sSub>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oMath>
                </a14:m>
                <a:r>
                  <a:rPr lang="en-GB" b="0" dirty="0"/>
                  <a:t> </a:t>
                </a:r>
                <a:endParaRPr lang="en-GB" dirty="0"/>
              </a:p>
            </p:txBody>
          </p:sp>
        </mc:Choice>
        <mc:Fallback xmlns="">
          <p:sp>
            <p:nvSpPr>
              <p:cNvPr id="56" name="TextBox 55">
                <a:extLst>
                  <a:ext uri="{FF2B5EF4-FFF2-40B4-BE49-F238E27FC236}">
                    <a16:creationId xmlns:a16="http://schemas.microsoft.com/office/drawing/2014/main" id="{D94EFFA0-666D-5627-2D1E-98EF17903FC9}"/>
                  </a:ext>
                </a:extLst>
              </p:cNvPr>
              <p:cNvSpPr txBox="1">
                <a:spLocks noRot="1" noChangeAspect="1" noMove="1" noResize="1" noEditPoints="1" noAdjustHandles="1" noChangeArrowheads="1" noChangeShapeType="1" noTextEdit="1"/>
              </p:cNvSpPr>
              <p:nvPr/>
            </p:nvSpPr>
            <p:spPr>
              <a:xfrm>
                <a:off x="153917" y="2976406"/>
                <a:ext cx="2290575" cy="390748"/>
              </a:xfrm>
              <a:prstGeom prst="rect">
                <a:avLst/>
              </a:prstGeom>
              <a:blipFill>
                <a:blip r:embed="rId7"/>
                <a:stretch>
                  <a:fillRect l="-266" t="-4688" b="-21875"/>
                </a:stretch>
              </a:blipFill>
            </p:spPr>
            <p:txBody>
              <a:bodyPr/>
              <a:lstStyle/>
              <a:p>
                <a:r>
                  <a:rPr lang="en-GB">
                    <a:noFill/>
                  </a:rPr>
                  <a:t> </a:t>
                </a:r>
              </a:p>
            </p:txBody>
          </p:sp>
        </mc:Fallback>
      </mc:AlternateContent>
      <p:sp>
        <p:nvSpPr>
          <p:cNvPr id="6" name="Rectangle: Rounded Corners 5">
            <a:extLst>
              <a:ext uri="{FF2B5EF4-FFF2-40B4-BE49-F238E27FC236}">
                <a16:creationId xmlns:a16="http://schemas.microsoft.com/office/drawing/2014/main" id="{D734C1C9-7520-3314-A9C4-62BF35A12404}"/>
              </a:ext>
            </a:extLst>
          </p:cNvPr>
          <p:cNvSpPr/>
          <p:nvPr/>
        </p:nvSpPr>
        <p:spPr>
          <a:xfrm>
            <a:off x="9196639" y="1191362"/>
            <a:ext cx="2818952" cy="45750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200" b="1" dirty="0">
                <a:solidFill>
                  <a:schemeClr val="tx1"/>
                </a:solidFill>
              </a:rPr>
              <a:t>ANC in time domain</a:t>
            </a:r>
          </a:p>
        </p:txBody>
      </p:sp>
      <p:pic>
        <p:nvPicPr>
          <p:cNvPr id="3" name="Picture 2" descr="A black and white sound waves&#10;&#10;Description automatically generated">
            <a:extLst>
              <a:ext uri="{FF2B5EF4-FFF2-40B4-BE49-F238E27FC236}">
                <a16:creationId xmlns:a16="http://schemas.microsoft.com/office/drawing/2014/main" id="{6628E7C8-581D-BD0C-6781-1E74A48BFCA5}"/>
              </a:ext>
            </a:extLst>
          </p:cNvPr>
          <p:cNvPicPr>
            <a:picLocks noChangeAspect="1"/>
          </p:cNvPicPr>
          <p:nvPr/>
        </p:nvPicPr>
        <p:blipFill rotWithShape="1">
          <a:blip r:embed="rId8">
            <a:extLst>
              <a:ext uri="{28A0092B-C50C-407E-A947-70E740481C1C}">
                <a14:useLocalDpi xmlns:a14="http://schemas.microsoft.com/office/drawing/2010/main" val="0"/>
              </a:ext>
            </a:extLst>
          </a:blip>
          <a:srcRect l="11896" t="6479" r="8774" b="11248"/>
          <a:stretch/>
        </p:blipFill>
        <p:spPr>
          <a:xfrm>
            <a:off x="9056501" y="2261992"/>
            <a:ext cx="2549238" cy="17606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49E3771-BBFE-6056-0C4A-A3DB8E680065}"/>
                  </a:ext>
                </a:extLst>
              </p:cNvPr>
              <p:cNvSpPr txBox="1"/>
              <p:nvPr/>
            </p:nvSpPr>
            <p:spPr>
              <a:xfrm>
                <a:off x="8927903" y="1828544"/>
                <a:ext cx="2652436" cy="369332"/>
              </a:xfrm>
              <a:prstGeom prst="rect">
                <a:avLst/>
              </a:prstGeom>
              <a:noFill/>
            </p:spPr>
            <p:txBody>
              <a:bodyPr wrap="square">
                <a:spAutoFit/>
              </a:bodyPr>
              <a:lstStyle/>
              <a:p>
                <a:pPr algn="ctr"/>
                <a:r>
                  <a:rPr lang="en-GB" b="0" dirty="0"/>
                  <a:t>Denoised signal: </a:t>
                </a:r>
                <a14:m>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oMath>
                </a14:m>
                <a:r>
                  <a:rPr lang="en-GB" b="0" dirty="0"/>
                  <a:t> </a:t>
                </a:r>
                <a:endParaRPr lang="en-GB" dirty="0"/>
              </a:p>
            </p:txBody>
          </p:sp>
        </mc:Choice>
        <mc:Fallback xmlns="">
          <p:sp>
            <p:nvSpPr>
              <p:cNvPr id="5" name="TextBox 4">
                <a:extLst>
                  <a:ext uri="{FF2B5EF4-FFF2-40B4-BE49-F238E27FC236}">
                    <a16:creationId xmlns:a16="http://schemas.microsoft.com/office/drawing/2014/main" id="{B49E3771-BBFE-6056-0C4A-A3DB8E680065}"/>
                  </a:ext>
                </a:extLst>
              </p:cNvPr>
              <p:cNvSpPr txBox="1">
                <a:spLocks noRot="1" noChangeAspect="1" noMove="1" noResize="1" noEditPoints="1" noAdjustHandles="1" noChangeArrowheads="1" noChangeShapeType="1" noTextEdit="1"/>
              </p:cNvSpPr>
              <p:nvPr/>
            </p:nvSpPr>
            <p:spPr>
              <a:xfrm>
                <a:off x="8927903" y="1828544"/>
                <a:ext cx="2652436" cy="369332"/>
              </a:xfrm>
              <a:prstGeom prst="rect">
                <a:avLst/>
              </a:prstGeom>
              <a:blipFill>
                <a:blip r:embed="rId9"/>
                <a:stretch>
                  <a:fillRect t="-8197" b="-26230"/>
                </a:stretch>
              </a:blipFill>
            </p:spPr>
            <p:txBody>
              <a:bodyPr/>
              <a:lstStyle/>
              <a:p>
                <a:r>
                  <a:rPr lang="en-GB">
                    <a:noFill/>
                  </a:rPr>
                  <a:t> </a:t>
                </a:r>
              </a:p>
            </p:txBody>
          </p:sp>
        </mc:Fallback>
      </mc:AlternateContent>
      <p:cxnSp>
        <p:nvCxnSpPr>
          <p:cNvPr id="14" name="Straight Arrow Connector 13">
            <a:extLst>
              <a:ext uri="{FF2B5EF4-FFF2-40B4-BE49-F238E27FC236}">
                <a16:creationId xmlns:a16="http://schemas.microsoft.com/office/drawing/2014/main" id="{6881BD8B-6B5A-95D3-DC02-CA9B00E6358D}"/>
              </a:ext>
            </a:extLst>
          </p:cNvPr>
          <p:cNvCxnSpPr>
            <a:cxnSpLocks/>
          </p:cNvCxnSpPr>
          <p:nvPr/>
        </p:nvCxnSpPr>
        <p:spPr>
          <a:xfrm>
            <a:off x="8097520" y="3154680"/>
            <a:ext cx="87503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55A12EB6-F6FC-E706-0E1C-4282A115C6E4}"/>
              </a:ext>
            </a:extLst>
          </p:cNvPr>
          <p:cNvSpPr/>
          <p:nvPr/>
        </p:nvSpPr>
        <p:spPr>
          <a:xfrm>
            <a:off x="1833260" y="5824062"/>
            <a:ext cx="1432012" cy="518520"/>
          </a:xfrm>
          <a:prstGeom prst="ellipse">
            <a:avLst/>
          </a:prstGeo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Update</a:t>
            </a:r>
          </a:p>
        </p:txBody>
      </p:sp>
      <p:sp>
        <p:nvSpPr>
          <p:cNvPr id="7" name="TextBox 6">
            <a:extLst>
              <a:ext uri="{FF2B5EF4-FFF2-40B4-BE49-F238E27FC236}">
                <a16:creationId xmlns:a16="http://schemas.microsoft.com/office/drawing/2014/main" id="{3EFDF3C0-EAC9-4859-0A7F-E2E980A1EA3D}"/>
              </a:ext>
            </a:extLst>
          </p:cNvPr>
          <p:cNvSpPr txBox="1"/>
          <p:nvPr/>
        </p:nvSpPr>
        <p:spPr>
          <a:xfrm>
            <a:off x="11369391" y="214654"/>
            <a:ext cx="633507" cy="369332"/>
          </a:xfrm>
          <a:prstGeom prst="rect">
            <a:avLst/>
          </a:prstGeom>
          <a:ln>
            <a:solidFill>
              <a:schemeClr val="accent2"/>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GB" dirty="0"/>
              <a:t>8/19</a:t>
            </a:r>
          </a:p>
        </p:txBody>
      </p:sp>
    </p:spTree>
    <p:extLst>
      <p:ext uri="{BB962C8B-B14F-4D97-AF65-F5344CB8AC3E}">
        <p14:creationId xmlns:p14="http://schemas.microsoft.com/office/powerpoint/2010/main" val="9741750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8.8"/>
</p:tagLst>
</file>

<file path=ppt/tags/tag10.xml><?xml version="1.0" encoding="utf-8"?>
<p:tagLst xmlns:a="http://schemas.openxmlformats.org/drawingml/2006/main" xmlns:r="http://schemas.openxmlformats.org/officeDocument/2006/relationships" xmlns:p="http://schemas.openxmlformats.org/presentationml/2006/main">
  <p:tag name="TIMING" val="|16.5"/>
</p:tagLst>
</file>

<file path=ppt/tags/tag11.xml><?xml version="1.0" encoding="utf-8"?>
<p:tagLst xmlns:a="http://schemas.openxmlformats.org/drawingml/2006/main" xmlns:r="http://schemas.openxmlformats.org/officeDocument/2006/relationships" xmlns:p="http://schemas.openxmlformats.org/presentationml/2006/main">
  <p:tag name="TIMING" val="|20"/>
</p:tagLst>
</file>

<file path=ppt/tags/tag12.xml><?xml version="1.0" encoding="utf-8"?>
<p:tagLst xmlns:a="http://schemas.openxmlformats.org/drawingml/2006/main" xmlns:r="http://schemas.openxmlformats.org/officeDocument/2006/relationships" xmlns:p="http://schemas.openxmlformats.org/presentationml/2006/main">
  <p:tag name="TIMING" val="|37|21.8"/>
</p:tagLst>
</file>

<file path=ppt/tags/tag2.xml><?xml version="1.0" encoding="utf-8"?>
<p:tagLst xmlns:a="http://schemas.openxmlformats.org/drawingml/2006/main" xmlns:r="http://schemas.openxmlformats.org/officeDocument/2006/relationships" xmlns:p="http://schemas.openxmlformats.org/presentationml/2006/main">
  <p:tag name="TIMING" val="|25.7"/>
</p:tagLst>
</file>

<file path=ppt/tags/tag3.xml><?xml version="1.0" encoding="utf-8"?>
<p:tagLst xmlns:a="http://schemas.openxmlformats.org/drawingml/2006/main" xmlns:r="http://schemas.openxmlformats.org/officeDocument/2006/relationships" xmlns:p="http://schemas.openxmlformats.org/presentationml/2006/main">
  <p:tag name="TIMING" val="|11.5|7.9|15.5"/>
</p:tagLst>
</file>

<file path=ppt/tags/tag4.xml><?xml version="1.0" encoding="utf-8"?>
<p:tagLst xmlns:a="http://schemas.openxmlformats.org/drawingml/2006/main" xmlns:r="http://schemas.openxmlformats.org/officeDocument/2006/relationships" xmlns:p="http://schemas.openxmlformats.org/presentationml/2006/main">
  <p:tag name="TIMING" val="|13|2.5"/>
</p:tagLst>
</file>

<file path=ppt/tags/tag5.xml><?xml version="1.0" encoding="utf-8"?>
<p:tagLst xmlns:a="http://schemas.openxmlformats.org/drawingml/2006/main" xmlns:r="http://schemas.openxmlformats.org/officeDocument/2006/relationships" xmlns:p="http://schemas.openxmlformats.org/presentationml/2006/main">
  <p:tag name="TIMING" val="|10.7|5.3"/>
</p:tagLst>
</file>

<file path=ppt/tags/tag6.xml><?xml version="1.0" encoding="utf-8"?>
<p:tagLst xmlns:a="http://schemas.openxmlformats.org/drawingml/2006/main" xmlns:r="http://schemas.openxmlformats.org/officeDocument/2006/relationships" xmlns:p="http://schemas.openxmlformats.org/presentationml/2006/main">
  <p:tag name="TIMING" val="|8.4"/>
</p:tagLst>
</file>

<file path=ppt/tags/tag7.xml><?xml version="1.0" encoding="utf-8"?>
<p:tagLst xmlns:a="http://schemas.openxmlformats.org/drawingml/2006/main" xmlns:r="http://schemas.openxmlformats.org/officeDocument/2006/relationships" xmlns:p="http://schemas.openxmlformats.org/presentationml/2006/main">
  <p:tag name="TIMING" val="|4.5|7.7|4|16.3"/>
</p:tagLst>
</file>

<file path=ppt/tags/tag8.xml><?xml version="1.0" encoding="utf-8"?>
<p:tagLst xmlns:a="http://schemas.openxmlformats.org/drawingml/2006/main" xmlns:r="http://schemas.openxmlformats.org/officeDocument/2006/relationships" xmlns:p="http://schemas.openxmlformats.org/presentationml/2006/main">
  <p:tag name="TIMING" val="|25.1|4.2|3.9"/>
</p:tagLst>
</file>

<file path=ppt/tags/tag9.xml><?xml version="1.0" encoding="utf-8"?>
<p:tagLst xmlns:a="http://schemas.openxmlformats.org/drawingml/2006/main" xmlns:r="http://schemas.openxmlformats.org/officeDocument/2006/relationships" xmlns:p="http://schemas.openxmlformats.org/presentationml/2006/main">
  <p:tag name="TIMING" val="|33.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2557</TotalTime>
  <Words>2858</Words>
  <Application>Microsoft Office PowerPoint</Application>
  <PresentationFormat>Widescreen</PresentationFormat>
  <Paragraphs>394</Paragraphs>
  <Slides>40</Slides>
  <Notes>15</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Aptos</vt:lpstr>
      <vt:lpstr>Aptos Display</vt:lpstr>
      <vt:lpstr>Arial</vt:lpstr>
      <vt:lpstr>Calibri</vt:lpstr>
      <vt:lpstr>Cambria</vt:lpstr>
      <vt:lpstr>Cambria Math</vt:lpstr>
      <vt:lpstr>Wingdings</vt:lpstr>
      <vt:lpstr>Office Theme</vt:lpstr>
      <vt:lpstr>Development of a Dual-sensor Wearable Phonocardiogram and Application of Signal Processing Techniques for  Heart Sound Denoising and Segmentation</vt:lpstr>
      <vt:lpstr>PowerPoint Presentation</vt:lpstr>
      <vt:lpstr>PowerPoint Presentation</vt:lpstr>
      <vt:lpstr>PowerPoint Presentation</vt:lpstr>
      <vt:lpstr>PowerPoint Presentation</vt:lpstr>
      <vt:lpstr>Methods: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Harayama, Yui</dc:creator>
  <cp:lastModifiedBy>Harayama, Yui</cp:lastModifiedBy>
  <cp:revision>41</cp:revision>
  <dcterms:created xsi:type="dcterms:W3CDTF">2024-06-16T07:51:20Z</dcterms:created>
  <dcterms:modified xsi:type="dcterms:W3CDTF">2024-06-20T12:15:47Z</dcterms:modified>
</cp:coreProperties>
</file>